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20"/>
  </p:notesMasterIdLst>
  <p:sldIdLst>
    <p:sldId id="256" r:id="rId5"/>
    <p:sldId id="1013" r:id="rId6"/>
    <p:sldId id="1018" r:id="rId7"/>
    <p:sldId id="1029" r:id="rId8"/>
    <p:sldId id="775" r:id="rId9"/>
    <p:sldId id="1020" r:id="rId10"/>
    <p:sldId id="1019" r:id="rId11"/>
    <p:sldId id="1023" r:id="rId12"/>
    <p:sldId id="1027" r:id="rId13"/>
    <p:sldId id="1028" r:id="rId14"/>
    <p:sldId id="956" r:id="rId15"/>
    <p:sldId id="1022" r:id="rId16"/>
    <p:sldId id="1021" r:id="rId17"/>
    <p:sldId id="1017" r:id="rId18"/>
    <p:sldId id="26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CAEB10-B019-5A43-8464-5BFC4CA9B133}" v="1" dt="2023-01-17T13:56:35.8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57"/>
    <p:restoredTop sz="73401" autoAdjust="0"/>
  </p:normalViewPr>
  <p:slideViewPr>
    <p:cSldViewPr snapToGrid="0" snapToObjects="1">
      <p:cViewPr varScale="1">
        <p:scale>
          <a:sx n="53" d="100"/>
          <a:sy n="53" d="100"/>
        </p:scale>
        <p:origin x="16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3/19/2023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10 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2’ from Oxford Owl for each parent.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br>
              <a:rPr lang="en-GB" dirty="0"/>
            </a:br>
            <a:r>
              <a:rPr lang="en-GB" dirty="0"/>
              <a:t>By the end of Year 1, we want all of our children to be able to </a:t>
            </a:r>
            <a:r>
              <a:rPr lang="en-US" i="0" baseline="0" dirty="0"/>
              <a:t>read accurately – to read both familiar and unfamiliar words - so that they can go on to become a fluent, enthusiastic reader.</a:t>
            </a:r>
          </a:p>
          <a:p>
            <a:endParaRPr lang="en-US" i="0" baseline="0" dirty="0"/>
          </a:p>
          <a:p>
            <a:r>
              <a:rPr lang="en-US" i="0" baseline="0" dirty="0"/>
              <a:t>The Phonics Screening Check in June in year 1 is a word reading test to check children can read sounds in words accurately.</a:t>
            </a:r>
          </a:p>
          <a:p>
            <a:r>
              <a:rPr lang="en-US" i="0" baseline="0" dirty="0"/>
              <a:t>Accurate word reading at 6 is a predictor of future success.</a:t>
            </a:r>
            <a:endParaRPr lang="en-GB" dirty="0"/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the phonics screening check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 successfully,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00100" y="744538"/>
            <a:ext cx="314166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5000"/>
              </a:lnSpc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learn all of the sounds on this chart. 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they know all of these sounds, they will be able to read any unfamiliar word.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406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whole word.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are used to assess children’s reading.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check that children will be able to read sounds the sounds they know in unfamiliar words.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read these words using the same routine as real words – ‘Special Friends, Fred Talk.’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05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week, we will send home film links to lessons that match the sounds and words your child has been learning in school.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Plus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3-minute 'Special Friends, Fred Talk' Virtual Classroom films.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dirty="0">
              <a:solidFill>
                <a:srgbClr val="000000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uses the Virtual Classroom in school.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Children are familiar with the VC teachers – and interact with them as they would their own teacher.</a:t>
            </a:r>
            <a:r>
              <a:rPr lang="en-GB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Watch these films with your child to help them to practise reading the sounds and words until they can read them speedily.</a:t>
            </a:r>
          </a:p>
          <a:p>
            <a:pPr>
              <a:lnSpc>
                <a:spcPts val="1500"/>
              </a:lnSpc>
            </a:pPr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 more they practise using these films, the quicker they’ll learn to read.</a:t>
            </a:r>
            <a:r>
              <a:rPr lang="en-GB" sz="800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ts val="1500"/>
              </a:lnSpc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Simply click the link and watch on a tablet or other device.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have a look at one of these films on the Virtual Classroom. </a:t>
            </a:r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 a Set 2 or 3 Special Friends, Fred Talk lesson film from the virtual classroom.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80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i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Discuss the one that is applicable to your school: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 child will also bring home a My Set 2 and 3 Speed Sounds books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practise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reading and writing the Set 2 and 3 sounds and words.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instructions for you inside cover of the book.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 week, your child will bring home the Speed Sounds cards they have been taught to practise reading sounds speedily.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 if you wish.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819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every day.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01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66" y="0"/>
            <a:ext cx="9137468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EBE64A-402B-1A5B-1D48-A271DF4312CD}"/>
              </a:ext>
            </a:extLst>
          </p:cNvPr>
          <p:cNvSpPr/>
          <p:nvPr userDrawn="1"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0017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3/19/2023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bKGLJPp6w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83900" y="4221088"/>
            <a:ext cx="4860099" cy="1181993"/>
          </a:xfrm>
        </p:spPr>
        <p:txBody>
          <a:bodyPr>
            <a:noAutofit/>
          </a:bodyPr>
          <a:lstStyle/>
          <a:p>
            <a:r>
              <a:rPr lang="en-US" sz="2800" dirty="0"/>
              <a:t>Parent Meeting </a:t>
            </a:r>
            <a:br>
              <a:rPr lang="en-US" sz="2800" dirty="0"/>
            </a:br>
            <a:r>
              <a:rPr lang="en-US" sz="2800" dirty="0"/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8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words.</a:t>
            </a:r>
          </a:p>
        </p:txBody>
      </p:sp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5DF1E-A389-4AC7-A247-BA10971C5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235EA-A9E3-4362-9D33-F497E6469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hlinkClick r:id="rId2"/>
              </a:rPr>
              <a:t>https://www.youtube.com/watch?v=LbKGLJPp6ww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5846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</p:spTree>
    <p:extLst>
      <p:ext uri="{BB962C8B-B14F-4D97-AF65-F5344CB8AC3E}">
        <p14:creationId xmlns:p14="http://schemas.microsoft.com/office/powerpoint/2010/main" val="137082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76009" y="1828800"/>
            <a:ext cx="7391980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6368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3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585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792523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CD058-F7B3-EDD5-1138-EF0DD6FFD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 every child to read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71F02-B2C1-0F25-95A6-778569FF1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A person and a child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4F6B4C1E-5CB0-92F2-2673-6182FD681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35" y="1544117"/>
            <a:ext cx="7845129" cy="440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27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Virtual Classroom films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DCF29F-5515-690E-1F3F-7B1736B65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 descr="A person holding a sign&#10;&#10;Description automatically generated">
            <a:extLst>
              <a:ext uri="{FF2B5EF4-FFF2-40B4-BE49-F238E27FC236}">
                <a16:creationId xmlns:a16="http://schemas.microsoft.com/office/drawing/2014/main" id="{14E7C6A0-4D69-63AE-5E6F-1F73DFDEA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26" y="1613601"/>
            <a:ext cx="7772400" cy="4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9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BF1B9-23AD-D3A3-BA60-5BE68FA59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at home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5FD9A27-766C-39CD-1B93-051DFA5A9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9988">
            <a:off x="5419302" y="3212440"/>
            <a:ext cx="67217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4F05C47-92F5-C6C4-4787-40794FA58E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1248">
            <a:off x="4881407" y="3062758"/>
            <a:ext cx="752959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E9384B1-7A64-F60E-C16E-1DAF86F914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342" y="2991349"/>
            <a:ext cx="70964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Icon&#10;&#10;Description automatically generated with medium confidence">
            <a:extLst>
              <a:ext uri="{FF2B5EF4-FFF2-40B4-BE49-F238E27FC236}">
                <a16:creationId xmlns:a16="http://schemas.microsoft.com/office/drawing/2014/main" id="{39CF1E34-2C16-90C2-5408-0E089031E2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4076">
            <a:off x="3917351" y="3034342"/>
            <a:ext cx="693254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9855C131-B1F1-B62F-9406-DD5D758447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0984">
            <a:off x="3462092" y="3168882"/>
            <a:ext cx="713941" cy="10434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1301B5D-AB7E-D551-D3EA-60A974B36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7" y="2630927"/>
            <a:ext cx="1388814" cy="195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icture containing text, automaton&#10;&#10;Description automatically generated">
            <a:extLst>
              <a:ext uri="{FF2B5EF4-FFF2-40B4-BE49-F238E27FC236}">
                <a16:creationId xmlns:a16="http://schemas.microsoft.com/office/drawing/2014/main" id="{DDE7551E-80E0-94C3-4852-891D6C0F29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21" y="2616038"/>
            <a:ext cx="1393390" cy="2081222"/>
          </a:xfrm>
          <a:prstGeom prst="rect">
            <a:avLst/>
          </a:prstGeom>
        </p:spPr>
      </p:pic>
      <p:pic>
        <p:nvPicPr>
          <p:cNvPr id="12" name="Picture 11" descr="Text&#10;&#10;Description automatically generated">
            <a:extLst>
              <a:ext uri="{FF2B5EF4-FFF2-40B4-BE49-F238E27FC236}">
                <a16:creationId xmlns:a16="http://schemas.microsoft.com/office/drawing/2014/main" id="{4B202669-119E-FF94-163A-09E1867992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9093" y="2538684"/>
            <a:ext cx="2112971" cy="24028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342ACDE-04E3-376F-BB92-F9ACC2280435}"/>
              </a:ext>
            </a:extLst>
          </p:cNvPr>
          <p:cNvSpPr/>
          <p:nvPr/>
        </p:nvSpPr>
        <p:spPr>
          <a:xfrm>
            <a:off x="1849508" y="2630927"/>
            <a:ext cx="718512" cy="162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991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  every day.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ACF677-C063-308A-094B-852A500029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3467CFF-6166-5C4B-23DB-605A3F06F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850" y="2178769"/>
            <a:ext cx="8639175" cy="34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6422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https://www.ruthmiskin.com/parents/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479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750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72DBF38-5835-E687-B04E-4ADBC1733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896" y="2153520"/>
            <a:ext cx="4682207" cy="318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D1AFDE363394FB0A1E3A52CA664CD" ma:contentTypeVersion="18" ma:contentTypeDescription="Create a new document." ma:contentTypeScope="" ma:versionID="e88fbd9444d166bde9ac2c9ac7f8c0ce">
  <xsd:schema xmlns:xsd="http://www.w3.org/2001/XMLSchema" xmlns:xs="http://www.w3.org/2001/XMLSchema" xmlns:p="http://schemas.microsoft.com/office/2006/metadata/properties" xmlns:ns2="9a8f53b2-13a3-4793-90e7-10226504b3c4" xmlns:ns3="e3eab8b6-c0c4-41d5-9873-d73174f14db4" targetNamespace="http://schemas.microsoft.com/office/2006/metadata/properties" ma:root="true" ma:fieldsID="a37b41880412a4737e75f356d32fb4b0" ns2:_="" ns3:_="">
    <xsd:import namespace="9a8f53b2-13a3-4793-90e7-10226504b3c4"/>
    <xsd:import namespace="e3eab8b6-c0c4-41d5-9873-d73174f14db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DateandTimeModified" minOccurs="0"/>
                <xsd:element ref="ns3:lcf76f155ced4ddcb4097134ff3c332f" minOccurs="0"/>
                <xsd:element ref="ns2:TaxCatchAll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8f53b2-13a3-4793-90e7-10226504b3c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851b88b5-1e03-4004-8c48-28539b4b26ed}" ma:internalName="TaxCatchAll" ma:showField="CatchAllData" ma:web="9a8f53b2-13a3-4793-90e7-10226504b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eab8b6-c0c4-41d5-9873-d73174f14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DateandTimeModified" ma:index="23" nillable="true" ma:displayName="Date and Time Modified" ma:format="DateTime" ma:internalName="DateandTimeModified">
      <xsd:simpleType>
        <xsd:restriction base="dms:DateTim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22edab9a-dc9d-426e-90cc-a0414d65d0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1209377-E1C5-45D0-A55B-80E41E5CA9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DD721F-5C7C-4594-B57D-8FF2402C6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8f53b2-13a3-4793-90e7-10226504b3c4"/>
    <ds:schemaRef ds:uri="e3eab8b6-c0c4-41d5-9873-d73174f14d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F11ADF-2FC6-4EBB-B614-F07692C24FAA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810</TotalTime>
  <Words>1073</Words>
  <Application>Microsoft Office PowerPoint</Application>
  <PresentationFormat>On-screen Show (4:3)</PresentationFormat>
  <Paragraphs>124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MS PGothic</vt:lpstr>
      <vt:lpstr>MS PGothic</vt:lpstr>
      <vt:lpstr>Arial</vt:lpstr>
      <vt:lpstr>Calibri</vt:lpstr>
      <vt:lpstr>Calibri Light</vt:lpstr>
      <vt:lpstr>Garamond</vt:lpstr>
      <vt:lpstr>Times New Roman</vt:lpstr>
      <vt:lpstr>NEW Phonics Template</vt:lpstr>
      <vt:lpstr>Parent Meeting  Phonics Screening Check</vt:lpstr>
      <vt:lpstr>Reading changes everything</vt:lpstr>
      <vt:lpstr>What is the Phonics Screening Check?</vt:lpstr>
      <vt:lpstr>PowerPoint Presentation</vt:lpstr>
      <vt:lpstr>Speed Sounds Set 3</vt:lpstr>
      <vt:lpstr>‘Special Friends’, ‘Fred Talk’</vt:lpstr>
      <vt:lpstr>Nonsense words</vt:lpstr>
      <vt:lpstr>Teach every child to read</vt:lpstr>
      <vt:lpstr>Virtual Classroom films</vt:lpstr>
      <vt:lpstr>Practice at home</vt:lpstr>
      <vt:lpstr>What can I do?</vt:lpstr>
      <vt:lpstr>Free Video Tutorials (ruthmiskin.com)</vt:lpstr>
      <vt:lpstr>Online resources available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Miss Crawford</cp:lastModifiedBy>
  <cp:revision>130</cp:revision>
  <dcterms:created xsi:type="dcterms:W3CDTF">2015-11-23T14:36:59Z</dcterms:created>
  <dcterms:modified xsi:type="dcterms:W3CDTF">2023-03-19T18:51:00Z</dcterms:modified>
</cp:coreProperties>
</file>