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7"/>
  </p:notesMasterIdLst>
  <p:handoutMasterIdLst>
    <p:handoutMasterId r:id="rId18"/>
  </p:handoutMasterIdLst>
  <p:sldIdLst>
    <p:sldId id="257" r:id="rId5"/>
    <p:sldId id="258" r:id="rId6"/>
    <p:sldId id="259" r:id="rId7"/>
    <p:sldId id="260" r:id="rId8"/>
    <p:sldId id="261" r:id="rId9"/>
    <p:sldId id="263" r:id="rId10"/>
    <p:sldId id="272" r:id="rId11"/>
    <p:sldId id="265" r:id="rId12"/>
    <p:sldId id="271" r:id="rId13"/>
    <p:sldId id="266" r:id="rId14"/>
    <p:sldId id="268" r:id="rId15"/>
    <p:sldId id="270" r:id="rId16"/>
  </p:sldIdLst>
  <p:sldSz cx="12192000" cy="6858000"/>
  <p:notesSz cx="6811963"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20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42" dt="2026-10-13T13:04:42.2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94139" autoAdjust="0"/>
  </p:normalViewPr>
  <p:slideViewPr>
    <p:cSldViewPr>
      <p:cViewPr varScale="1">
        <p:scale>
          <a:sx n="75" d="100"/>
          <a:sy n="75" d="100"/>
        </p:scale>
        <p:origin x="77" y="389"/>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51850" cy="498853"/>
          </a:xfrm>
          <a:prstGeom prst="rect">
            <a:avLst/>
          </a:prstGeom>
        </p:spPr>
        <p:txBody>
          <a:bodyPr vert="horz" lIns="91605" tIns="45802" rIns="91605" bIns="45802" rtlCol="0"/>
          <a:lstStyle>
            <a:lvl1pPr algn="l">
              <a:defRPr sz="1200"/>
            </a:lvl1pPr>
          </a:lstStyle>
          <a:p>
            <a:endParaRPr lang="en-US"/>
          </a:p>
        </p:txBody>
      </p:sp>
      <p:sp>
        <p:nvSpPr>
          <p:cNvPr id="3" name="Date Placeholder 2"/>
          <p:cNvSpPr>
            <a:spLocks noGrp="1"/>
          </p:cNvSpPr>
          <p:nvPr>
            <p:ph type="dt" sz="quarter" idx="1"/>
          </p:nvPr>
        </p:nvSpPr>
        <p:spPr>
          <a:xfrm>
            <a:off x="3858537" y="0"/>
            <a:ext cx="2951850" cy="498853"/>
          </a:xfrm>
          <a:prstGeom prst="rect">
            <a:avLst/>
          </a:prstGeom>
        </p:spPr>
        <p:txBody>
          <a:bodyPr vert="horz" lIns="91605" tIns="45802" rIns="91605" bIns="45802" rtlCol="0"/>
          <a:lstStyle>
            <a:lvl1pPr algn="r">
              <a:defRPr sz="1200"/>
            </a:lvl1pPr>
          </a:lstStyle>
          <a:p>
            <a:fld id="{FFBE2AAA-2CC7-4F9C-A8C6-8B9F2A3E9EF0}" type="datetimeFigureOut">
              <a:rPr lang="en-US" smtClean="0"/>
              <a:t>10/13/2026</a:t>
            </a:fld>
            <a:endParaRPr lang="en-US"/>
          </a:p>
        </p:txBody>
      </p:sp>
      <p:sp>
        <p:nvSpPr>
          <p:cNvPr id="4" name="Footer Placeholder 3"/>
          <p:cNvSpPr>
            <a:spLocks noGrp="1"/>
          </p:cNvSpPr>
          <p:nvPr>
            <p:ph type="ftr" sz="quarter" idx="2"/>
          </p:nvPr>
        </p:nvSpPr>
        <p:spPr>
          <a:xfrm>
            <a:off x="1" y="9443663"/>
            <a:ext cx="2951850" cy="498852"/>
          </a:xfrm>
          <a:prstGeom prst="rect">
            <a:avLst/>
          </a:prstGeom>
        </p:spPr>
        <p:txBody>
          <a:bodyPr vert="horz" lIns="91605" tIns="45802" rIns="91605" bIns="45802" rtlCol="0" anchor="b"/>
          <a:lstStyle>
            <a:lvl1pPr algn="l">
              <a:defRPr sz="1200"/>
            </a:lvl1pPr>
          </a:lstStyle>
          <a:p>
            <a:endParaRPr lang="en-US"/>
          </a:p>
        </p:txBody>
      </p:sp>
      <p:sp>
        <p:nvSpPr>
          <p:cNvPr id="5" name="Slide Number Placeholder 4"/>
          <p:cNvSpPr>
            <a:spLocks noGrp="1"/>
          </p:cNvSpPr>
          <p:nvPr>
            <p:ph type="sldNum" sz="quarter" idx="3"/>
          </p:nvPr>
        </p:nvSpPr>
        <p:spPr>
          <a:xfrm>
            <a:off x="3858537" y="9443663"/>
            <a:ext cx="2951850" cy="498852"/>
          </a:xfrm>
          <a:prstGeom prst="rect">
            <a:avLst/>
          </a:prstGeom>
        </p:spPr>
        <p:txBody>
          <a:bodyPr vert="horz" lIns="91605" tIns="45802" rIns="91605" bIns="45802"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51850" cy="498853"/>
          </a:xfrm>
          <a:prstGeom prst="rect">
            <a:avLst/>
          </a:prstGeom>
        </p:spPr>
        <p:txBody>
          <a:bodyPr vert="horz" lIns="91605" tIns="45802" rIns="91605" bIns="45802" rtlCol="0"/>
          <a:lstStyle>
            <a:lvl1pPr algn="l">
              <a:defRPr sz="1200"/>
            </a:lvl1pPr>
          </a:lstStyle>
          <a:p>
            <a:endParaRPr lang="en-US"/>
          </a:p>
        </p:txBody>
      </p:sp>
      <p:sp>
        <p:nvSpPr>
          <p:cNvPr id="3" name="Date Placeholder 2"/>
          <p:cNvSpPr>
            <a:spLocks noGrp="1"/>
          </p:cNvSpPr>
          <p:nvPr>
            <p:ph type="dt" idx="1"/>
          </p:nvPr>
        </p:nvSpPr>
        <p:spPr>
          <a:xfrm>
            <a:off x="3858537" y="0"/>
            <a:ext cx="2951850" cy="498853"/>
          </a:xfrm>
          <a:prstGeom prst="rect">
            <a:avLst/>
          </a:prstGeom>
        </p:spPr>
        <p:txBody>
          <a:bodyPr vert="horz" lIns="91605" tIns="45802" rIns="91605" bIns="45802" rtlCol="0"/>
          <a:lstStyle>
            <a:lvl1pPr algn="r">
              <a:defRPr sz="1200"/>
            </a:lvl1pPr>
          </a:lstStyle>
          <a:p>
            <a:fld id="{2B37ADBA-1AC7-4CD6-8AFF-4E8087BA5487}" type="datetimeFigureOut">
              <a:rPr lang="en-US" smtClean="0"/>
              <a:t>10/13/2026</a:t>
            </a:fld>
            <a:endParaRPr lang="en-US"/>
          </a:p>
        </p:txBody>
      </p:sp>
      <p:sp>
        <p:nvSpPr>
          <p:cNvPr id="4" name="Slide Image Placeholder 3"/>
          <p:cNvSpPr>
            <a:spLocks noGrp="1" noRot="1" noChangeAspect="1"/>
          </p:cNvSpPr>
          <p:nvPr>
            <p:ph type="sldImg" idx="2"/>
          </p:nvPr>
        </p:nvSpPr>
        <p:spPr>
          <a:xfrm>
            <a:off x="423863" y="1243013"/>
            <a:ext cx="5964237" cy="3355975"/>
          </a:xfrm>
          <a:prstGeom prst="rect">
            <a:avLst/>
          </a:prstGeom>
          <a:noFill/>
          <a:ln w="12700">
            <a:solidFill>
              <a:prstClr val="black"/>
            </a:solidFill>
          </a:ln>
        </p:spPr>
        <p:txBody>
          <a:bodyPr vert="horz" lIns="91605" tIns="45802" rIns="91605" bIns="45802" rtlCol="0" anchor="ctr"/>
          <a:lstStyle/>
          <a:p>
            <a:endParaRPr lang="en-US"/>
          </a:p>
        </p:txBody>
      </p:sp>
      <p:sp>
        <p:nvSpPr>
          <p:cNvPr id="5" name="Notes Placeholder 4"/>
          <p:cNvSpPr>
            <a:spLocks noGrp="1"/>
          </p:cNvSpPr>
          <p:nvPr>
            <p:ph type="body" sz="quarter" idx="3"/>
          </p:nvPr>
        </p:nvSpPr>
        <p:spPr>
          <a:xfrm>
            <a:off x="681197" y="4784834"/>
            <a:ext cx="5449570" cy="3914865"/>
          </a:xfrm>
          <a:prstGeom prst="rect">
            <a:avLst/>
          </a:prstGeom>
        </p:spPr>
        <p:txBody>
          <a:bodyPr vert="horz" lIns="91605" tIns="45802" rIns="91605" bIns="4580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43663"/>
            <a:ext cx="2951850" cy="498852"/>
          </a:xfrm>
          <a:prstGeom prst="rect">
            <a:avLst/>
          </a:prstGeom>
        </p:spPr>
        <p:txBody>
          <a:bodyPr vert="horz" lIns="91605" tIns="45802" rIns="91605" bIns="45802" rtlCol="0" anchor="b"/>
          <a:lstStyle>
            <a:lvl1pPr algn="l">
              <a:defRPr sz="1200"/>
            </a:lvl1pPr>
          </a:lstStyle>
          <a:p>
            <a:endParaRPr lang="en-US"/>
          </a:p>
        </p:txBody>
      </p:sp>
      <p:sp>
        <p:nvSpPr>
          <p:cNvPr id="7" name="Slide Number Placeholder 6"/>
          <p:cNvSpPr>
            <a:spLocks noGrp="1"/>
          </p:cNvSpPr>
          <p:nvPr>
            <p:ph type="sldNum" sz="quarter" idx="5"/>
          </p:nvPr>
        </p:nvSpPr>
        <p:spPr>
          <a:xfrm>
            <a:off x="3858537" y="9443663"/>
            <a:ext cx="2951850" cy="498852"/>
          </a:xfrm>
          <a:prstGeom prst="rect">
            <a:avLst/>
          </a:prstGeom>
        </p:spPr>
        <p:txBody>
          <a:bodyPr vert="horz" lIns="91605" tIns="45802" rIns="91605" bIns="45802"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534C2EF-8A97-4DAF-B099-E567883644D6}" type="slidenum">
              <a:rPr lang="en-US" smtClean="0"/>
              <a:t>2</a:t>
            </a:fld>
            <a:endParaRPr lang="en-US"/>
          </a:p>
        </p:txBody>
      </p:sp>
    </p:spTree>
    <p:extLst>
      <p:ext uri="{BB962C8B-B14F-4D97-AF65-F5344CB8AC3E}">
        <p14:creationId xmlns:p14="http://schemas.microsoft.com/office/powerpoint/2010/main" val="25799697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2" name="Picture Placeholder 11"/>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20" name="Text Placeholder 16"/>
          <p:cNvSpPr>
            <a:spLocks noGrp="1"/>
          </p:cNvSpPr>
          <p:nvPr>
            <p:ph type="body" sz="quarter" idx="16"/>
          </p:nvPr>
        </p:nvSpPr>
        <p:spPr>
          <a:xfrm>
            <a:off x="5566714"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000">
                <a:solidFill>
                  <a:schemeClr val="tx1"/>
                </a:solidFill>
              </a:defRPr>
            </a:lvl1pPr>
          </a:lstStyle>
          <a:p>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000">
                <a:solidFill>
                  <a:schemeClr val="tx1"/>
                </a:solidFill>
              </a:defRPr>
            </a:lvl1pPr>
          </a:lstStyle>
          <a:p>
            <a:fld id="{289D71E3-7D81-4C24-B9D8-6B108755C64C}" type="slidenum">
              <a:rPr lang="en-US" smtClean="0"/>
              <a:pPr/>
              <a:t>‹#›</a:t>
            </a:fld>
            <a:endParaRPr lang="en-US"/>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5.xml"/><Relationship Id="rId7" Type="http://schemas.openxmlformats.org/officeDocument/2006/relationships/slide" Target="slide3.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slide" Target="slide6.xml"/><Relationship Id="rId10" Type="http://schemas.openxmlformats.org/officeDocument/2006/relationships/slide" Target="slide8.xml"/><Relationship Id="rId4" Type="http://schemas.openxmlformats.org/officeDocument/2006/relationships/slide" Target="slide12.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www.iassnorthants.co.uk/Pages/home.aspx"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iassnorthants.co.uk/Pages/home.aspx" TargetMode="External"/><Relationship Id="rId2" Type="http://schemas.openxmlformats.org/officeDocument/2006/relationships/hyperlink" Target="https://www.westnorthants.gov.uk/local-offer" TargetMode="External"/><Relationship Id="rId1" Type="http://schemas.openxmlformats.org/officeDocument/2006/relationships/slideLayout" Target="../slideLayouts/slideLayout7.xml"/><Relationship Id="rId6" Type="http://schemas.openxmlformats.org/officeDocument/2006/relationships/hyperlink" Target="http://www.nasen.org.uk/" TargetMode="External"/><Relationship Id="rId5" Type="http://schemas.openxmlformats.org/officeDocument/2006/relationships/hyperlink" Target="http://www.npfg.co.uk/" TargetMode="External"/><Relationship Id="rId4" Type="http://schemas.openxmlformats.org/officeDocument/2006/relationships/hyperlink" Target="http://www.asknormen.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839977"/>
            <a:ext cx="9677400" cy="3200400"/>
          </a:xfrm>
        </p:spPr>
        <p:txBody>
          <a:bodyPr>
            <a:noAutofit/>
          </a:bodyPr>
          <a:lstStyle/>
          <a:p>
            <a:pPr algn="ctr"/>
            <a:r>
              <a:rPr lang="en-US" sz="4800" dirty="0">
                <a:solidFill>
                  <a:schemeClr val="accent4">
                    <a:lumMod val="75000"/>
                  </a:schemeClr>
                </a:solidFill>
                <a:latin typeface="Calibri" panose="020F0502020204030204" pitchFamily="34" charset="0"/>
                <a:cs typeface="Calibri" panose="020F0502020204030204" pitchFamily="34" charset="0"/>
              </a:rPr>
              <a:t>The Abbey Primary School </a:t>
            </a:r>
            <a:br>
              <a:rPr lang="en-US" sz="4800" dirty="0">
                <a:solidFill>
                  <a:schemeClr val="accent4">
                    <a:lumMod val="75000"/>
                  </a:schemeClr>
                </a:solidFill>
                <a:latin typeface="Calibri" panose="020F0502020204030204" pitchFamily="34" charset="0"/>
                <a:cs typeface="Calibri" panose="020F0502020204030204" pitchFamily="34" charset="0"/>
              </a:rPr>
            </a:br>
            <a:r>
              <a:rPr lang="en-US" sz="4800" dirty="0">
                <a:solidFill>
                  <a:schemeClr val="accent4">
                    <a:lumMod val="75000"/>
                  </a:schemeClr>
                </a:solidFill>
                <a:latin typeface="Calibri" panose="020F0502020204030204" pitchFamily="34" charset="0"/>
                <a:cs typeface="Calibri" panose="020F0502020204030204" pitchFamily="34" charset="0"/>
              </a:rPr>
              <a:t> Local Offer</a:t>
            </a:r>
            <a:br>
              <a:rPr lang="en-US" sz="4800">
                <a:solidFill>
                  <a:schemeClr val="accent4">
                    <a:lumMod val="75000"/>
                  </a:schemeClr>
                </a:solidFill>
                <a:latin typeface="Calibri" panose="020F0502020204030204" pitchFamily="34" charset="0"/>
                <a:cs typeface="Calibri" panose="020F0502020204030204" pitchFamily="34" charset="0"/>
              </a:rPr>
            </a:br>
            <a:r>
              <a:rPr lang="en-US" sz="4800">
                <a:solidFill>
                  <a:schemeClr val="accent4">
                    <a:lumMod val="75000"/>
                  </a:schemeClr>
                </a:solidFill>
                <a:latin typeface="Calibri" panose="020F0502020204030204" pitchFamily="34" charset="0"/>
                <a:cs typeface="Calibri" panose="020F0502020204030204" pitchFamily="34" charset="0"/>
              </a:rPr>
              <a:t>SEND </a:t>
            </a:r>
            <a:r>
              <a:rPr lang="en-US" sz="4800" dirty="0">
                <a:solidFill>
                  <a:schemeClr val="accent4">
                    <a:lumMod val="75000"/>
                  </a:schemeClr>
                </a:solidFill>
                <a:latin typeface="Calibri" panose="020F0502020204030204" pitchFamily="34" charset="0"/>
                <a:cs typeface="Calibri" panose="020F0502020204030204" pitchFamily="34" charset="0"/>
              </a:rPr>
              <a:t>Information Report</a:t>
            </a:r>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1" y="453229"/>
            <a:ext cx="1651670" cy="16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Point Star 1"/>
          <p:cNvSpPr/>
          <p:nvPr/>
        </p:nvSpPr>
        <p:spPr>
          <a:xfrm>
            <a:off x="3898174" y="1582782"/>
            <a:ext cx="4267200" cy="3307080"/>
          </a:xfrm>
          <a:prstGeom prst="star7">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latin typeface="Calibri" panose="020F0502020204030204" pitchFamily="34" charset="0"/>
                <a:cs typeface="Calibri" panose="020F0502020204030204" pitchFamily="34" charset="0"/>
              </a:rPr>
              <a:t>Local Offer </a:t>
            </a:r>
          </a:p>
          <a:p>
            <a:pPr algn="ctr"/>
            <a:r>
              <a:rPr lang="en-GB" sz="2400" dirty="0">
                <a:latin typeface="Calibri" panose="020F0502020204030204" pitchFamily="34" charset="0"/>
                <a:cs typeface="Calibri" panose="020F0502020204030204" pitchFamily="34" charset="0"/>
              </a:rPr>
              <a:t>Provision at </a:t>
            </a:r>
          </a:p>
          <a:p>
            <a:pPr algn="ctr"/>
            <a:r>
              <a:rPr lang="en-GB" sz="2400" dirty="0">
                <a:latin typeface="Calibri" panose="020F0502020204030204" pitchFamily="34" charset="0"/>
                <a:cs typeface="Calibri" panose="020F0502020204030204" pitchFamily="34" charset="0"/>
              </a:rPr>
              <a:t>The Abbey Primary School</a:t>
            </a:r>
          </a:p>
        </p:txBody>
      </p:sp>
      <p:sp>
        <p:nvSpPr>
          <p:cNvPr id="3" name="Line Callout 1 2">
            <a:hlinkClick r:id="rId3" action="ppaction://hlinksldjump"/>
          </p:cNvPr>
          <p:cNvSpPr/>
          <p:nvPr/>
        </p:nvSpPr>
        <p:spPr>
          <a:xfrm>
            <a:off x="8780060" y="457200"/>
            <a:ext cx="2362200" cy="1219200"/>
          </a:xfrm>
          <a:prstGeom prst="borderCallout1">
            <a:avLst>
              <a:gd name="adj1" fmla="val 82236"/>
              <a:gd name="adj2" fmla="val -8407"/>
              <a:gd name="adj3" fmla="val 135000"/>
              <a:gd name="adj4" fmla="val -52158"/>
            </a:avLst>
          </a:prstGeom>
          <a:solidFill>
            <a:schemeClr val="accent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What should parents/carers do if they think that their child has SEND? How can they raise concerns?</a:t>
            </a:r>
          </a:p>
        </p:txBody>
      </p:sp>
      <p:sp>
        <p:nvSpPr>
          <p:cNvPr id="4" name="Line Callout 1 3">
            <a:hlinkClick r:id="rId4" action="ppaction://hlinksldjump"/>
          </p:cNvPr>
          <p:cNvSpPr/>
          <p:nvPr/>
        </p:nvSpPr>
        <p:spPr>
          <a:xfrm>
            <a:off x="9400902" y="1838597"/>
            <a:ext cx="2562497" cy="1397725"/>
          </a:xfrm>
          <a:prstGeom prst="borderCallout1">
            <a:avLst>
              <a:gd name="adj1" fmla="val 18750"/>
              <a:gd name="adj2" fmla="val -8333"/>
              <a:gd name="adj3" fmla="val 61072"/>
              <a:gd name="adj4" fmla="val -85338"/>
            </a:avLst>
          </a:prstGeom>
          <a:solidFill>
            <a:srgbClr val="7030A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500" dirty="0">
                <a:latin typeface="Calibri" panose="020F0502020204030204" pitchFamily="34" charset="0"/>
                <a:cs typeface="Calibri" panose="020F0502020204030204" pitchFamily="34" charset="0"/>
              </a:rPr>
              <a:t>What to do if you are not happy?</a:t>
            </a:r>
          </a:p>
          <a:p>
            <a:pPr algn="ctr"/>
            <a:r>
              <a:rPr lang="en-GB" sz="1500" dirty="0">
                <a:latin typeface="Calibri" panose="020F0502020204030204" pitchFamily="34" charset="0"/>
                <a:cs typeface="Calibri" panose="020F0502020204030204" pitchFamily="34" charset="0"/>
              </a:rPr>
              <a:t> Who can you contact for more information? How can the Local Educational Authority support me?</a:t>
            </a:r>
            <a:endParaRPr lang="en-GB" sz="1500" dirty="0">
              <a:solidFill>
                <a:srgbClr val="000000"/>
              </a:solidFill>
              <a:latin typeface="Calibri" panose="020F0502020204030204" pitchFamily="34" charset="0"/>
              <a:ea typeface="Calibri"/>
              <a:cs typeface="Calibri" panose="020F0502020204030204" pitchFamily="34" charset="0"/>
            </a:endParaRPr>
          </a:p>
        </p:txBody>
      </p:sp>
      <p:sp>
        <p:nvSpPr>
          <p:cNvPr id="5" name="Line Callout 1 4">
            <a:hlinkClick r:id="rId5" action="ppaction://hlinksldjump"/>
          </p:cNvPr>
          <p:cNvSpPr/>
          <p:nvPr/>
        </p:nvSpPr>
        <p:spPr>
          <a:xfrm>
            <a:off x="7391400" y="4993277"/>
            <a:ext cx="2009503" cy="1088572"/>
          </a:xfrm>
          <a:prstGeom prst="borderCallout1">
            <a:avLst>
              <a:gd name="adj1" fmla="val -4821"/>
              <a:gd name="adj2" fmla="val 39225"/>
              <a:gd name="adj3" fmla="val -106070"/>
              <a:gd name="adj4" fmla="val -18425"/>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will our school teach and support children with SEND?</a:t>
            </a:r>
          </a:p>
        </p:txBody>
      </p:sp>
      <p:sp>
        <p:nvSpPr>
          <p:cNvPr id="6" name="Line Callout 1 5">
            <a:hlinkClick r:id="rId4" action="ppaction://hlinksldjump"/>
          </p:cNvPr>
          <p:cNvSpPr/>
          <p:nvPr/>
        </p:nvSpPr>
        <p:spPr>
          <a:xfrm>
            <a:off x="2514599" y="5127212"/>
            <a:ext cx="1891205" cy="1034061"/>
          </a:xfrm>
          <a:prstGeom prst="borderCallout1">
            <a:avLst>
              <a:gd name="adj1" fmla="val -1607"/>
              <a:gd name="adj2" fmla="val 69640"/>
              <a:gd name="adj3" fmla="val -89999"/>
              <a:gd name="adj4" fmla="val 115399"/>
            </a:avLst>
          </a:prstGeom>
          <a:solidFill>
            <a:schemeClr val="accent1">
              <a:lumMod val="5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Where can you find our SEND policy(s) and what is the role of the governors?</a:t>
            </a:r>
          </a:p>
        </p:txBody>
      </p:sp>
      <p:sp>
        <p:nvSpPr>
          <p:cNvPr id="7" name="Line Callout 1 6">
            <a:hlinkClick r:id="rId6" action="ppaction://hlinksldjump"/>
          </p:cNvPr>
          <p:cNvSpPr/>
          <p:nvPr/>
        </p:nvSpPr>
        <p:spPr>
          <a:xfrm>
            <a:off x="938349" y="3774077"/>
            <a:ext cx="2362200" cy="1219200"/>
          </a:xfrm>
          <a:prstGeom prst="borderCallout1">
            <a:avLst>
              <a:gd name="adj1" fmla="val 8035"/>
              <a:gd name="adj2" fmla="val 143188"/>
              <a:gd name="adj3" fmla="val 48215"/>
              <a:gd name="adj4" fmla="val 105999"/>
            </a:avLst>
          </a:prstGeom>
          <a:solidFill>
            <a:srgbClr val="E820CB"/>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have we made this school accessible to children with SEND?</a:t>
            </a:r>
          </a:p>
          <a:p>
            <a:pPr algn="ctr"/>
            <a:r>
              <a:rPr lang="en-GB" sz="1600" dirty="0">
                <a:latin typeface="Calibri" panose="020F0502020204030204" pitchFamily="34" charset="0"/>
                <a:cs typeface="Calibri" panose="020F0502020204030204" pitchFamily="34" charset="0"/>
              </a:rPr>
              <a:t> (Including after school clubs etc...)</a:t>
            </a:r>
          </a:p>
        </p:txBody>
      </p:sp>
      <p:sp>
        <p:nvSpPr>
          <p:cNvPr id="8" name="Line Callout 1 7">
            <a:hlinkClick r:id="rId7" action="ppaction://hlinksldjump"/>
          </p:cNvPr>
          <p:cNvSpPr/>
          <p:nvPr/>
        </p:nvSpPr>
        <p:spPr>
          <a:xfrm>
            <a:off x="3373824" y="140377"/>
            <a:ext cx="2362200" cy="1219200"/>
          </a:xfrm>
          <a:prstGeom prst="borderCallout1">
            <a:avLst>
              <a:gd name="adj1" fmla="val 155781"/>
              <a:gd name="adj2" fmla="val 83002"/>
              <a:gd name="adj3" fmla="val 110358"/>
              <a:gd name="adj4" fmla="val 74478"/>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does our school identify that children have special educational needs and disability (SEND)?</a:t>
            </a:r>
          </a:p>
        </p:txBody>
      </p:sp>
      <p:sp>
        <p:nvSpPr>
          <p:cNvPr id="9" name="Line Callout 1 8">
            <a:hlinkClick r:id="rId8" action="ppaction://hlinksldjump"/>
          </p:cNvPr>
          <p:cNvSpPr/>
          <p:nvPr/>
        </p:nvSpPr>
        <p:spPr>
          <a:xfrm>
            <a:off x="6210300" y="140377"/>
            <a:ext cx="2362200" cy="1219200"/>
          </a:xfrm>
          <a:prstGeom prst="borderCallout1">
            <a:avLst>
              <a:gd name="adj1" fmla="val 107679"/>
              <a:gd name="adj2" fmla="val 27059"/>
              <a:gd name="adj3" fmla="val 156430"/>
              <a:gd name="adj4" fmla="val 16966"/>
            </a:avLst>
          </a:prstGeom>
          <a:solidFill>
            <a:schemeClr val="accent5"/>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do we arrange and support SEND pupils transfer to another school/educational establishment?</a:t>
            </a:r>
            <a:endParaRPr lang="en-GB" sz="1600" dirty="0">
              <a:solidFill>
                <a:srgbClr val="000000"/>
              </a:solidFill>
              <a:latin typeface="Calibri" panose="020F0502020204030204" pitchFamily="34" charset="0"/>
              <a:ea typeface="Calibri"/>
              <a:cs typeface="Calibri" panose="020F0502020204030204" pitchFamily="34" charset="0"/>
            </a:endParaRPr>
          </a:p>
        </p:txBody>
      </p:sp>
      <p:sp>
        <p:nvSpPr>
          <p:cNvPr id="14" name="Line Callout 1 13">
            <a:hlinkClick r:id="rId9" action="ppaction://hlinksldjump"/>
          </p:cNvPr>
          <p:cNvSpPr/>
          <p:nvPr/>
        </p:nvSpPr>
        <p:spPr>
          <a:xfrm>
            <a:off x="597155" y="2286000"/>
            <a:ext cx="2362200" cy="1219200"/>
          </a:xfrm>
          <a:prstGeom prst="borderCallout1">
            <a:avLst>
              <a:gd name="adj1" fmla="val 72322"/>
              <a:gd name="adj2" fmla="val 166967"/>
              <a:gd name="adj3" fmla="val 49287"/>
              <a:gd name="adj4" fmla="val 107658"/>
            </a:avLst>
          </a:prstGeom>
          <a:solidFill>
            <a:srgbClr val="FF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500" dirty="0">
                <a:latin typeface="Calibri" panose="020F0502020204030204" pitchFamily="34" charset="0"/>
                <a:cs typeface="Calibri" panose="020F0502020204030204" pitchFamily="34" charset="0"/>
              </a:rPr>
              <a:t>How do we assess and evaluate the provision that has been arranged for your child and the progress that they are making?</a:t>
            </a:r>
          </a:p>
        </p:txBody>
      </p:sp>
      <p:sp>
        <p:nvSpPr>
          <p:cNvPr id="15" name="Line Callout 1 14">
            <a:hlinkClick r:id="rId6" action="ppaction://hlinksldjump"/>
          </p:cNvPr>
          <p:cNvSpPr/>
          <p:nvPr/>
        </p:nvSpPr>
        <p:spPr>
          <a:xfrm>
            <a:off x="8763000" y="3505200"/>
            <a:ext cx="2362200" cy="1219200"/>
          </a:xfrm>
          <a:prstGeom prst="borderCallout1">
            <a:avLst>
              <a:gd name="adj1" fmla="val 53036"/>
              <a:gd name="adj2" fmla="val -7227"/>
              <a:gd name="adj3" fmla="val 30001"/>
              <a:gd name="adj4" fmla="val -51605"/>
            </a:avLst>
          </a:prstGeom>
          <a:solidFill>
            <a:schemeClr val="accent2">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does our school provide support to improve the emotional and social developments of our SEND pupils?</a:t>
            </a:r>
          </a:p>
        </p:txBody>
      </p:sp>
      <p:sp>
        <p:nvSpPr>
          <p:cNvPr id="19" name="Line Callout 1 18">
            <a:hlinkClick r:id="rId10" action="ppaction://hlinksldjump"/>
          </p:cNvPr>
          <p:cNvSpPr/>
          <p:nvPr/>
        </p:nvSpPr>
        <p:spPr>
          <a:xfrm>
            <a:off x="4713514" y="5034643"/>
            <a:ext cx="2362200" cy="1219200"/>
          </a:xfrm>
          <a:prstGeom prst="borderCallout1">
            <a:avLst>
              <a:gd name="adj1" fmla="val -8035"/>
              <a:gd name="adj2" fmla="val 49179"/>
              <a:gd name="adj3" fmla="val -36427"/>
              <a:gd name="adj4" fmla="val 49594"/>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Who will be working with your child? What training do they have?</a:t>
            </a:r>
          </a:p>
        </p:txBody>
      </p:sp>
      <p:sp>
        <p:nvSpPr>
          <p:cNvPr id="13" name="Line Callout 1 12">
            <a:hlinkClick r:id="rId7" action="ppaction://hlinksldjump"/>
          </p:cNvPr>
          <p:cNvSpPr/>
          <p:nvPr/>
        </p:nvSpPr>
        <p:spPr>
          <a:xfrm>
            <a:off x="800100" y="739140"/>
            <a:ext cx="2362200" cy="1219200"/>
          </a:xfrm>
          <a:prstGeom prst="borderCallout1">
            <a:avLst>
              <a:gd name="adj1" fmla="val 138990"/>
              <a:gd name="adj2" fmla="val 149444"/>
              <a:gd name="adj3" fmla="val 110358"/>
              <a:gd name="adj4" fmla="val 74478"/>
            </a:avLst>
          </a:prstGeom>
          <a:solidFill>
            <a:schemeClr val="accent5">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do we arrange and support SEND pupils transfer to another school/educational establishment?</a:t>
            </a:r>
            <a:endParaRPr lang="en-GB" sz="1600" dirty="0">
              <a:solidFill>
                <a:srgbClr val="000000"/>
              </a:solidFill>
              <a:latin typeface="Calibri" panose="020F0502020204030204" pitchFamily="34" charset="0"/>
              <a:ea typeface="Calibri"/>
              <a:cs typeface="Calibri" panose="020F0502020204030204" pitchFamily="34" charset="0"/>
            </a:endParaRPr>
          </a:p>
        </p:txBody>
      </p:sp>
      <p:sp>
        <p:nvSpPr>
          <p:cNvPr id="10" name="Slide Number Placeholder 9"/>
          <p:cNvSpPr>
            <a:spLocks noGrp="1"/>
          </p:cNvSpPr>
          <p:nvPr>
            <p:ph type="sldNum" sz="quarter" idx="12"/>
          </p:nvPr>
        </p:nvSpPr>
        <p:spPr/>
        <p:txBody>
          <a:bodyPr/>
          <a:lstStyle/>
          <a:p>
            <a:fld id="{289D71E3-7D81-4C24-B9D8-6B108755C64C}" type="slidenum">
              <a:rPr lang="en-US" smtClean="0"/>
              <a:t>2</a:t>
            </a:fld>
            <a:endParaRPr lang="en-US"/>
          </a:p>
        </p:txBody>
      </p:sp>
    </p:spTree>
    <p:extLst>
      <p:ext uri="{BB962C8B-B14F-4D97-AF65-F5344CB8AC3E}">
        <p14:creationId xmlns:p14="http://schemas.microsoft.com/office/powerpoint/2010/main" val="1340473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77714476"/>
              </p:ext>
            </p:extLst>
          </p:nvPr>
        </p:nvGraphicFramePr>
        <p:xfrm>
          <a:off x="7696200" y="228600"/>
          <a:ext cx="4248646" cy="5760720"/>
        </p:xfrm>
        <a:graphic>
          <a:graphicData uri="http://schemas.openxmlformats.org/drawingml/2006/table">
            <a:tbl>
              <a:tblPr>
                <a:tableStyleId>{93296810-A885-4BE3-A3E7-6D5BEEA58F35}</a:tableStyleId>
              </a:tblPr>
              <a:tblGrid>
                <a:gridCol w="4248646">
                  <a:extLst>
                    <a:ext uri="{9D8B030D-6E8A-4147-A177-3AD203B41FA5}">
                      <a16:colId xmlns:a16="http://schemas.microsoft.com/office/drawing/2014/main" val="20000"/>
                    </a:ext>
                  </a:extLst>
                </a:gridCol>
              </a:tblGrid>
              <a:tr h="5059680">
                <a:tc>
                  <a:txBody>
                    <a:bodyPr/>
                    <a:lstStyle/>
                    <a:p>
                      <a:pPr algn="l">
                        <a:spcAft>
                          <a:spcPts val="0"/>
                        </a:spcAft>
                      </a:pPr>
                      <a:r>
                        <a:rPr lang="en-GB" sz="1400" dirty="0">
                          <a:effectLst/>
                          <a:latin typeface="Calibri" panose="020F0502020204030204" pitchFamily="34" charset="0"/>
                          <a:cs typeface="Calibri" panose="020F0502020204030204" pitchFamily="34" charset="0"/>
                        </a:rPr>
                        <a:t>When children have already been identified with SEND before they start, we work with the people who already know them and use the information already available to identify what best support will look like in our school.</a:t>
                      </a:r>
                      <a:r>
                        <a:rPr lang="en-GB" sz="1400" baseline="0" dirty="0">
                          <a:effectLst/>
                          <a:latin typeface="Calibri" panose="020F0502020204030204" pitchFamily="34" charset="0"/>
                          <a:cs typeface="Calibri" panose="020F0502020204030204" pitchFamily="34" charset="0"/>
                        </a:rPr>
                        <a:t> We will discuss this support with you and review it regularly.</a:t>
                      </a:r>
                      <a:endParaRPr lang="en-GB" sz="1400" dirty="0">
                        <a:effectLst/>
                        <a:latin typeface="Calibri" panose="020F0502020204030204" pitchFamily="34" charset="0"/>
                        <a:cs typeface="Calibri" panose="020F0502020204030204" pitchFamily="34" charset="0"/>
                      </a:endParaRPr>
                    </a:p>
                    <a:p>
                      <a:pPr algn="l">
                        <a:spcAft>
                          <a:spcPts val="0"/>
                        </a:spcAft>
                      </a:pPr>
                      <a:r>
                        <a:rPr lang="en-GB" sz="1400" dirty="0">
                          <a:effectLst/>
                          <a:latin typeface="Calibri" panose="020F0502020204030204" pitchFamily="34" charset="0"/>
                          <a:cs typeface="Calibri" panose="020F0502020204030204" pitchFamily="34" charset="0"/>
                        </a:rPr>
                        <a:t> </a:t>
                      </a:r>
                    </a:p>
                    <a:p>
                      <a:pPr algn="l">
                        <a:spcAft>
                          <a:spcPts val="0"/>
                        </a:spcAft>
                      </a:pPr>
                      <a:r>
                        <a:rPr lang="en-GB" sz="1400" dirty="0">
                          <a:effectLst/>
                          <a:latin typeface="Calibri" panose="020F0502020204030204" pitchFamily="34" charset="0"/>
                          <a:cs typeface="Calibri" panose="020F0502020204030204" pitchFamily="34" charset="0"/>
                        </a:rPr>
                        <a:t>If you tell us that you think your child has SEND we will discuss this with you and look into it. We will share what we discover with you and agree with you what we will do next and what you can do to help your child. </a:t>
                      </a:r>
                    </a:p>
                    <a:p>
                      <a:pPr algn="l">
                        <a:spcAft>
                          <a:spcPts val="0"/>
                        </a:spcAft>
                      </a:pPr>
                      <a:r>
                        <a:rPr lang="en-GB" sz="1400" dirty="0">
                          <a:effectLst/>
                          <a:latin typeface="Calibri" panose="020F0502020204030204" pitchFamily="34" charset="0"/>
                          <a:cs typeface="Calibri" panose="020F0502020204030204" pitchFamily="34" charset="0"/>
                        </a:rPr>
                        <a:t> </a:t>
                      </a:r>
                    </a:p>
                    <a:p>
                      <a:pPr algn="l">
                        <a:spcAft>
                          <a:spcPts val="0"/>
                        </a:spcAft>
                      </a:pPr>
                      <a:r>
                        <a:rPr lang="en-GB" sz="1400" dirty="0">
                          <a:effectLst/>
                          <a:latin typeface="Calibri" panose="020F0502020204030204" pitchFamily="34" charset="0"/>
                          <a:cs typeface="Calibri" panose="020F0502020204030204" pitchFamily="34" charset="0"/>
                        </a:rPr>
                        <a:t>If our staff think that your child has SEND this may be because they are not making the same progress as other children; for example, they may not be able to answer questions, retain information or are</a:t>
                      </a:r>
                      <a:r>
                        <a:rPr lang="en-GB" sz="1400" baseline="0" dirty="0">
                          <a:effectLst/>
                          <a:latin typeface="Calibri" panose="020F0502020204030204" pitchFamily="34" charset="0"/>
                          <a:cs typeface="Calibri" panose="020F0502020204030204" pitchFamily="34" charset="0"/>
                        </a:rPr>
                        <a:t> finding learning generally difficult</a:t>
                      </a:r>
                      <a:r>
                        <a:rPr lang="en-GB" sz="1400" dirty="0">
                          <a:effectLst/>
                          <a:latin typeface="Calibri" panose="020F0502020204030204" pitchFamily="34" charset="0"/>
                          <a:cs typeface="Calibri" panose="020F0502020204030204" pitchFamily="34" charset="0"/>
                        </a:rPr>
                        <a:t>. We will observe them, assess their understanding of what we are doing in school and gather information to find out what may</a:t>
                      </a:r>
                      <a:r>
                        <a:rPr lang="en-GB" sz="1400" baseline="0" dirty="0">
                          <a:effectLst/>
                          <a:latin typeface="Calibri" panose="020F0502020204030204" pitchFamily="34" charset="0"/>
                          <a:cs typeface="Calibri" panose="020F0502020204030204" pitchFamily="34" charset="0"/>
                        </a:rPr>
                        <a:t> be</a:t>
                      </a:r>
                      <a:r>
                        <a:rPr lang="en-GB" sz="1400" dirty="0">
                          <a:effectLst/>
                          <a:latin typeface="Calibri" panose="020F0502020204030204" pitchFamily="34" charset="0"/>
                          <a:cs typeface="Calibri" panose="020F0502020204030204" pitchFamily="34" charset="0"/>
                        </a:rPr>
                        <a:t> causing the difficulty. Should we require further advice,  we will</a:t>
                      </a:r>
                      <a:r>
                        <a:rPr lang="en-GB" sz="1400" baseline="0" dirty="0">
                          <a:effectLst/>
                          <a:latin typeface="Calibri" panose="020F0502020204030204" pitchFamily="34" charset="0"/>
                          <a:cs typeface="Calibri" panose="020F0502020204030204" pitchFamily="34" charset="0"/>
                        </a:rPr>
                        <a:t> </a:t>
                      </a:r>
                      <a:r>
                        <a:rPr lang="en-GB" sz="1400" dirty="0">
                          <a:effectLst/>
                          <a:latin typeface="Calibri" panose="020F0502020204030204" pitchFamily="34" charset="0"/>
                          <a:cs typeface="Calibri" panose="020F0502020204030204" pitchFamily="34" charset="0"/>
                        </a:rPr>
                        <a:t>contact specialists from external services,</a:t>
                      </a:r>
                      <a:r>
                        <a:rPr lang="en-GB" sz="1400" baseline="0" dirty="0">
                          <a:effectLst/>
                          <a:latin typeface="Calibri" panose="020F0502020204030204" pitchFamily="34" charset="0"/>
                          <a:cs typeface="Calibri" panose="020F0502020204030204" pitchFamily="34" charset="0"/>
                        </a:rPr>
                        <a:t> following a discussion with you.</a:t>
                      </a: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rPr>
                        <a:t>The Abbey Primary School has experience of a wide range of SEND needs including, ASD, speech and language, physical difficulties, Learning difficulties, attachment, medical needs and social and emotional difficulties.</a:t>
                      </a:r>
                      <a:endParaRPr lang="en-GB" sz="1400" dirty="0">
                        <a:solidFill>
                          <a:schemeClr val="tx1"/>
                        </a:solidFill>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16707273"/>
              </p:ext>
            </p:extLst>
          </p:nvPr>
        </p:nvGraphicFramePr>
        <p:xfrm>
          <a:off x="304800" y="228600"/>
          <a:ext cx="5410200" cy="5760720"/>
        </p:xfrm>
        <a:graphic>
          <a:graphicData uri="http://schemas.openxmlformats.org/drawingml/2006/table">
            <a:tbl>
              <a:tblPr>
                <a:tableStyleId>{5C22544A-7EE6-4342-B048-85BDC9FD1C3A}</a:tableStyleId>
              </a:tblPr>
              <a:tblGrid>
                <a:gridCol w="5410200">
                  <a:extLst>
                    <a:ext uri="{9D8B030D-6E8A-4147-A177-3AD203B41FA5}">
                      <a16:colId xmlns:a16="http://schemas.microsoft.com/office/drawing/2014/main" val="20000"/>
                    </a:ext>
                  </a:extLst>
                </a:gridCol>
              </a:tblGrid>
              <a:tr h="5760720">
                <a:tc>
                  <a:txBody>
                    <a:bodyPr/>
                    <a:lstStyle/>
                    <a:p>
                      <a:pPr algn="l">
                        <a:lnSpc>
                          <a:spcPct val="115000"/>
                        </a:lnSpc>
                        <a:spcAft>
                          <a:spcPts val="0"/>
                        </a:spcAft>
                      </a:pPr>
                      <a:r>
                        <a:rPr lang="en-GB" sz="1400" dirty="0">
                          <a:effectLst/>
                          <a:latin typeface="Calibri" panose="020F0502020204030204" pitchFamily="34" charset="0"/>
                          <a:cs typeface="Calibri" panose="020F0502020204030204" pitchFamily="34" charset="0"/>
                        </a:rPr>
                        <a:t>When a teacher or a parent has raised concerns about your child’s progress, and highly</a:t>
                      </a:r>
                      <a:r>
                        <a:rPr lang="en-GB" sz="1400" baseline="0" dirty="0">
                          <a:effectLst/>
                          <a:latin typeface="Calibri" panose="020F0502020204030204" pitchFamily="34" charset="0"/>
                          <a:cs typeface="Calibri" panose="020F0502020204030204" pitchFamily="34" charset="0"/>
                        </a:rPr>
                        <a:t> differentiated, targeted</a:t>
                      </a:r>
                      <a:r>
                        <a:rPr lang="en-GB" sz="1400" dirty="0">
                          <a:effectLst/>
                          <a:latin typeface="Calibri" panose="020F0502020204030204" pitchFamily="34" charset="0"/>
                          <a:cs typeface="Calibri" panose="020F0502020204030204" pitchFamily="34" charset="0"/>
                        </a:rPr>
                        <a:t> teaching has not had</a:t>
                      </a:r>
                      <a:r>
                        <a:rPr lang="en-GB" sz="1400" baseline="0" dirty="0">
                          <a:effectLst/>
                          <a:latin typeface="Calibri" panose="020F0502020204030204" pitchFamily="34" charset="0"/>
                          <a:cs typeface="Calibri" panose="020F0502020204030204" pitchFamily="34" charset="0"/>
                        </a:rPr>
                        <a:t> the desired impact, </a:t>
                      </a:r>
                      <a:r>
                        <a:rPr lang="en-GB" sz="1400" dirty="0">
                          <a:effectLst/>
                          <a:latin typeface="Calibri" panose="020F0502020204030204" pitchFamily="34" charset="0"/>
                          <a:cs typeface="Calibri" panose="020F0502020204030204" pitchFamily="34" charset="0"/>
                        </a:rPr>
                        <a:t> the teacher speaks with the Special Educational Needs Co-ordinator (</a:t>
                      </a:r>
                      <a:r>
                        <a:rPr lang="en-GB" sz="1400" dirty="0" err="1">
                          <a:effectLst/>
                          <a:latin typeface="Calibri" panose="020F0502020204030204" pitchFamily="34" charset="0"/>
                          <a:cs typeface="Calibri" panose="020F0502020204030204" pitchFamily="34" charset="0"/>
                        </a:rPr>
                        <a:t>SENCo</a:t>
                      </a:r>
                      <a:r>
                        <a:rPr lang="en-GB" sz="1400" dirty="0">
                          <a:effectLst/>
                          <a:latin typeface="Calibri" panose="020F0502020204030204" pitchFamily="34" charset="0"/>
                          <a:cs typeface="Calibri" panose="020F0502020204030204" pitchFamily="34" charset="0"/>
                        </a:rPr>
                        <a:t>) to discuss</a:t>
                      </a:r>
                      <a:r>
                        <a:rPr lang="en-GB" sz="1400" baseline="0" dirty="0">
                          <a:effectLst/>
                          <a:latin typeface="Calibri" panose="020F0502020204030204" pitchFamily="34" charset="0"/>
                          <a:cs typeface="Calibri" panose="020F0502020204030204" pitchFamily="34" charset="0"/>
                        </a:rPr>
                        <a:t> what the next steps may be.</a:t>
                      </a:r>
                      <a:r>
                        <a:rPr lang="en-GB" sz="1400" dirty="0">
                          <a:effectLst/>
                          <a:latin typeface="Calibri" panose="020F0502020204030204" pitchFamily="34" charset="0"/>
                          <a:cs typeface="Calibri" panose="020F0502020204030204" pitchFamily="34" charset="0"/>
                        </a:rPr>
                        <a:t> The </a:t>
                      </a:r>
                      <a:r>
                        <a:rPr lang="en-GB" sz="1400" dirty="0" err="1">
                          <a:effectLst/>
                          <a:latin typeface="Calibri" panose="020F0502020204030204" pitchFamily="34" charset="0"/>
                          <a:cs typeface="Calibri" panose="020F0502020204030204" pitchFamily="34" charset="0"/>
                        </a:rPr>
                        <a:t>SENCo</a:t>
                      </a:r>
                      <a:r>
                        <a:rPr lang="en-GB" sz="1400" dirty="0">
                          <a:effectLst/>
                          <a:latin typeface="Calibri" panose="020F0502020204030204" pitchFamily="34" charset="0"/>
                          <a:cs typeface="Calibri" panose="020F0502020204030204" pitchFamily="34" charset="0"/>
                        </a:rPr>
                        <a:t> is also responsible for supporting pupils with medical</a:t>
                      </a:r>
                      <a:r>
                        <a:rPr lang="en-GB" sz="1400" baseline="0" dirty="0">
                          <a:effectLst/>
                          <a:latin typeface="Calibri" panose="020F0502020204030204" pitchFamily="34" charset="0"/>
                          <a:cs typeface="Calibri" panose="020F0502020204030204" pitchFamily="34" charset="0"/>
                        </a:rPr>
                        <a:t> needs.</a:t>
                      </a:r>
                      <a:endParaRPr lang="en-GB" sz="1400" dirty="0">
                        <a:effectLst/>
                        <a:latin typeface="Calibri" panose="020F0502020204030204" pitchFamily="34" charset="0"/>
                        <a:cs typeface="Calibri" panose="020F0502020204030204" pitchFamily="34" charset="0"/>
                      </a:endParaRPr>
                    </a:p>
                    <a:p>
                      <a:pPr algn="l">
                        <a:lnSpc>
                          <a:spcPct val="115000"/>
                        </a:lnSpc>
                        <a:spcAft>
                          <a:spcPts val="0"/>
                        </a:spcAft>
                      </a:pPr>
                      <a:r>
                        <a:rPr lang="en-GB" sz="1400" dirty="0">
                          <a:effectLst/>
                          <a:latin typeface="Calibri" panose="020F0502020204030204" pitchFamily="34" charset="0"/>
                          <a:cs typeface="Calibri" panose="020F0502020204030204" pitchFamily="34" charset="0"/>
                        </a:rPr>
                        <a:t> </a:t>
                      </a:r>
                    </a:p>
                    <a:p>
                      <a:pPr algn="l">
                        <a:lnSpc>
                          <a:spcPct val="115000"/>
                        </a:lnSpc>
                        <a:spcAft>
                          <a:spcPts val="0"/>
                        </a:spcAft>
                      </a:pPr>
                      <a:r>
                        <a:rPr lang="en-GB" sz="1400" dirty="0">
                          <a:effectLst/>
                          <a:latin typeface="Calibri" panose="020F0502020204030204" pitchFamily="34" charset="0"/>
                          <a:cs typeface="Calibri" panose="020F0502020204030204" pitchFamily="34" charset="0"/>
                        </a:rPr>
                        <a:t>Every term each class teacher and the Senior Leadership Team meet to ensure all children are making good progress. This is another way your child may be identified as not making as much progress as they could be.  From here, our identification process will begin and through close monitoring, the specific needs of your child will be established.  Targeted teaching or interventions may be used, whereby your child may receive additional support in small groups either in or outside of the classroom.  These are run by teachers or Teaching</a:t>
                      </a:r>
                      <a:r>
                        <a:rPr lang="en-GB" sz="1400" baseline="0" dirty="0">
                          <a:effectLst/>
                          <a:latin typeface="Calibri" panose="020F0502020204030204" pitchFamily="34" charset="0"/>
                          <a:cs typeface="Calibri" panose="020F0502020204030204" pitchFamily="34" charset="0"/>
                        </a:rPr>
                        <a:t> Assistants</a:t>
                      </a:r>
                      <a:r>
                        <a:rPr lang="en-GB" sz="1400" dirty="0">
                          <a:effectLst/>
                          <a:latin typeface="Calibri" panose="020F0502020204030204" pitchFamily="34" charset="0"/>
                          <a:cs typeface="Calibri" panose="020F0502020204030204" pitchFamily="34" charset="0"/>
                        </a:rPr>
                        <a:t> under the direction of the class teacher</a:t>
                      </a:r>
                      <a:r>
                        <a:rPr lang="en-GB" sz="1400" baseline="0" dirty="0">
                          <a:effectLst/>
                          <a:latin typeface="Calibri" panose="020F0502020204030204" pitchFamily="34" charset="0"/>
                          <a:cs typeface="Calibri" panose="020F0502020204030204" pitchFamily="34" charset="0"/>
                        </a:rPr>
                        <a:t> and in liaison with the </a:t>
                      </a:r>
                      <a:r>
                        <a:rPr lang="en-GB" sz="1400" baseline="0" dirty="0" err="1">
                          <a:effectLst/>
                          <a:latin typeface="Calibri" panose="020F0502020204030204" pitchFamily="34" charset="0"/>
                          <a:cs typeface="Calibri" panose="020F0502020204030204" pitchFamily="34" charset="0"/>
                        </a:rPr>
                        <a:t>SENCo</a:t>
                      </a:r>
                      <a:r>
                        <a:rPr lang="en-GB" sz="1400" baseline="0" dirty="0">
                          <a:effectLst/>
                          <a:latin typeface="Calibri" panose="020F0502020204030204" pitchFamily="34" charset="0"/>
                          <a:cs typeface="Calibri" panose="020F0502020204030204" pitchFamily="34" charset="0"/>
                        </a:rPr>
                        <a:t>  </a:t>
                      </a:r>
                      <a:r>
                        <a:rPr lang="en-GB" sz="1400" dirty="0">
                          <a:effectLst/>
                          <a:latin typeface="Calibri" panose="020F0502020204030204" pitchFamily="34" charset="0"/>
                          <a:cs typeface="Calibri" panose="020F0502020204030204" pitchFamily="34" charset="0"/>
                        </a:rPr>
                        <a:t>If</a:t>
                      </a:r>
                      <a:r>
                        <a:rPr lang="en-GB" sz="1400" baseline="0" dirty="0">
                          <a:effectLst/>
                          <a:latin typeface="Calibri" panose="020F0502020204030204" pitchFamily="34" charset="0"/>
                          <a:cs typeface="Calibri" panose="020F0502020204030204" pitchFamily="34" charset="0"/>
                        </a:rPr>
                        <a:t> your teacher still feels that your child is not making progress</a:t>
                      </a:r>
                      <a:r>
                        <a:rPr lang="en-GB" sz="1400" dirty="0">
                          <a:effectLst/>
                          <a:latin typeface="Calibri" panose="020F0502020204030204" pitchFamily="34" charset="0"/>
                          <a:cs typeface="Calibri" panose="020F0502020204030204" pitchFamily="34" charset="0"/>
                        </a:rPr>
                        <a:t>, the school will set up a meeting to discuss this with you in more detail.</a:t>
                      </a:r>
                      <a:r>
                        <a:rPr lang="en-GB" sz="1400" baseline="0" dirty="0">
                          <a:effectLst/>
                          <a:latin typeface="Calibri" panose="020F0502020204030204" pitchFamily="34" charset="0"/>
                          <a:cs typeface="Calibri" panose="020F0502020204030204" pitchFamily="34" charset="0"/>
                        </a:rPr>
                        <a:t>  </a:t>
                      </a:r>
                      <a:endParaRPr lang="en-GB" sz="1400" dirty="0">
                        <a:effectLst/>
                        <a:latin typeface="Calibri" panose="020F0502020204030204" pitchFamily="34" charset="0"/>
                        <a:cs typeface="Calibri" panose="020F0502020204030204" pitchFamily="34" charset="0"/>
                      </a:endParaRPr>
                    </a:p>
                    <a:p>
                      <a:pPr marL="0" lvl="0" indent="0" algn="l">
                        <a:lnSpc>
                          <a:spcPct val="115000"/>
                        </a:lnSpc>
                        <a:spcAft>
                          <a:spcPts val="0"/>
                        </a:spcAft>
                        <a:buFont typeface="Symbol"/>
                        <a:buNone/>
                      </a:pPr>
                      <a:endParaRPr lang="en-GB" sz="1400" dirty="0">
                        <a:effectLst/>
                        <a:latin typeface="Calibri" panose="020F0502020204030204" pitchFamily="34" charset="0"/>
                        <a:cs typeface="Calibri" panose="020F0502020204030204" pitchFamily="34" charset="0"/>
                      </a:endParaRPr>
                    </a:p>
                    <a:p>
                      <a:pPr marL="0" lvl="0" indent="0" algn="l">
                        <a:lnSpc>
                          <a:spcPct val="115000"/>
                        </a:lnSpc>
                        <a:spcAft>
                          <a:spcPts val="0"/>
                        </a:spcAft>
                        <a:buFont typeface="Symbol"/>
                        <a:buNone/>
                      </a:pPr>
                      <a:r>
                        <a:rPr lang="en-GB" sz="1400" dirty="0">
                          <a:effectLst/>
                          <a:latin typeface="Calibri" panose="020F0502020204030204" pitchFamily="34" charset="0"/>
                          <a:cs typeface="Calibri" panose="020F0502020204030204" pitchFamily="34" charset="0"/>
                        </a:rPr>
                        <a:t>The</a:t>
                      </a:r>
                      <a:r>
                        <a:rPr lang="en-GB" sz="1400" baseline="0" dirty="0">
                          <a:effectLst/>
                          <a:latin typeface="Calibri" panose="020F0502020204030204" pitchFamily="34" charset="0"/>
                          <a:cs typeface="Calibri" panose="020F0502020204030204" pitchFamily="34" charset="0"/>
                        </a:rPr>
                        <a:t> SEND Code of Practice (2014) describes support of this nature as SEND Support and the cycle of Assess, Plan, Do and Review is called a ‘graduated approach’.  The Abbey Primary School adopts this way of working to ensure that any difficulties are identified early and the appropriate support is put into place. </a:t>
                      </a:r>
                      <a:endParaRPr lang="en-GB" sz="1400" dirty="0">
                        <a:effectLst/>
                        <a:latin typeface="Calibri" panose="020F0502020204030204" pitchFamily="34" charset="0"/>
                        <a:cs typeface="Calibri" panose="020F0502020204030204" pitchFamily="34" charset="0"/>
                      </a:endParaRPr>
                    </a:p>
                  </a:txBody>
                  <a:tcPr marL="94430" marR="9443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5720080" y="3002280"/>
            <a:ext cx="1905000" cy="1708404"/>
          </a:xfrm>
          <a:prstGeom prst="wedgeEllipseCallout">
            <a:avLst>
              <a:gd name="adj1" fmla="val 61468"/>
              <a:gd name="adj2" fmla="val 56251"/>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200" dirty="0">
                <a:latin typeface="Calibri" panose="020F0502020204030204" pitchFamily="34" charset="0"/>
                <a:cs typeface="Calibri" panose="020F0502020204030204" pitchFamily="34" charset="0"/>
              </a:rPr>
              <a:t>How does our school identify that children have special educational needs and disability (SEND)?</a:t>
            </a:r>
          </a:p>
        </p:txBody>
      </p:sp>
      <p:sp>
        <p:nvSpPr>
          <p:cNvPr id="7" name="Slide Number Placeholder 6"/>
          <p:cNvSpPr>
            <a:spLocks noGrp="1"/>
          </p:cNvSpPr>
          <p:nvPr>
            <p:ph type="sldNum" sz="quarter" idx="12"/>
          </p:nvPr>
        </p:nvSpPr>
        <p:spPr/>
        <p:txBody>
          <a:bodyPr/>
          <a:lstStyle/>
          <a:p>
            <a:fld id="{289D71E3-7D81-4C24-B9D8-6B108755C64C}" type="slidenum">
              <a:rPr lang="en-US" smtClean="0"/>
              <a:t>3</a:t>
            </a:fld>
            <a:endParaRPr lang="en-US"/>
          </a:p>
        </p:txBody>
      </p:sp>
      <p:sp>
        <p:nvSpPr>
          <p:cNvPr id="5" name="Oval Callout 4"/>
          <p:cNvSpPr/>
          <p:nvPr/>
        </p:nvSpPr>
        <p:spPr>
          <a:xfrm>
            <a:off x="5943600" y="381000"/>
            <a:ext cx="1752600" cy="1600201"/>
          </a:xfrm>
          <a:prstGeom prst="wedgeEllipseCallout">
            <a:avLst>
              <a:gd name="adj1" fmla="val -75037"/>
              <a:gd name="adj2" fmla="val -29833"/>
            </a:avLst>
          </a:prstGeom>
          <a:solidFill>
            <a:schemeClr val="accent5"/>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Calibri" panose="020F0502020204030204" pitchFamily="34" charset="0"/>
                <a:cs typeface="Calibri" panose="020F0502020204030204" pitchFamily="34" charset="0"/>
              </a:rPr>
              <a:t>What are the first steps our school will take if special educational needs are identified?</a:t>
            </a:r>
          </a:p>
        </p:txBody>
      </p:sp>
    </p:spTree>
    <p:extLst>
      <p:ext uri="{BB962C8B-B14F-4D97-AF65-F5344CB8AC3E}">
        <p14:creationId xmlns:p14="http://schemas.microsoft.com/office/powerpoint/2010/main" val="2778960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931536180"/>
              </p:ext>
            </p:extLst>
          </p:nvPr>
        </p:nvGraphicFramePr>
        <p:xfrm>
          <a:off x="1447800" y="457200"/>
          <a:ext cx="7162800" cy="5120640"/>
        </p:xfrm>
        <a:graphic>
          <a:graphicData uri="http://schemas.openxmlformats.org/drawingml/2006/table">
            <a:tbl>
              <a:tblPr>
                <a:tableStyleId>{93296810-A885-4BE3-A3E7-6D5BEEA58F35}</a:tableStyleId>
              </a:tblPr>
              <a:tblGrid>
                <a:gridCol w="7162800">
                  <a:extLst>
                    <a:ext uri="{9D8B030D-6E8A-4147-A177-3AD203B41FA5}">
                      <a16:colId xmlns:a16="http://schemas.microsoft.com/office/drawing/2014/main" val="20000"/>
                    </a:ext>
                  </a:extLst>
                </a:gridCol>
              </a:tblGrid>
              <a:tr h="5105400">
                <a:tc>
                  <a:txBody>
                    <a:bodyPr/>
                    <a:lstStyle/>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We recognise that ‘moving on’ can be difficult for a child with SEND and take steps to ensure that any transition is a smooth as possible.  </a:t>
                      </a:r>
                    </a:p>
                    <a:p>
                      <a:pPr marL="228600"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 </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If your child is moving to another school:</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We will contact the school </a:t>
                      </a:r>
                      <a:r>
                        <a:rPr lang="en-GB" sz="1400" dirty="0" err="1">
                          <a:effectLst/>
                          <a:latin typeface="Calibri" panose="020F0502020204030204" pitchFamily="34" charset="0"/>
                          <a:ea typeface="Calibri"/>
                          <a:cs typeface="Calibri" panose="020F0502020204030204" pitchFamily="34" charset="0"/>
                        </a:rPr>
                        <a:t>SENCo</a:t>
                      </a:r>
                      <a:r>
                        <a:rPr lang="en-GB" sz="1400" dirty="0">
                          <a:effectLst/>
                          <a:latin typeface="Calibri" panose="020F0502020204030204" pitchFamily="34" charset="0"/>
                          <a:ea typeface="Calibri"/>
                          <a:cs typeface="Calibri" panose="020F0502020204030204" pitchFamily="34" charset="0"/>
                        </a:rPr>
                        <a:t> and ensure he/she knows about any special</a:t>
                      </a:r>
                      <a:r>
                        <a:rPr lang="en-GB" sz="1400" baseline="0" dirty="0">
                          <a:effectLst/>
                          <a:latin typeface="Calibri" panose="020F0502020204030204" pitchFamily="34" charset="0"/>
                          <a:ea typeface="Calibri"/>
                          <a:cs typeface="Calibri" panose="020F0502020204030204" pitchFamily="34" charset="0"/>
                        </a:rPr>
                        <a:t> </a:t>
                      </a:r>
                      <a:r>
                        <a:rPr lang="en-GB" sz="1400" dirty="0">
                          <a:effectLst/>
                          <a:latin typeface="Calibri" panose="020F0502020204030204" pitchFamily="34" charset="0"/>
                          <a:ea typeface="Calibri"/>
                          <a:cs typeface="Calibri" panose="020F0502020204030204" pitchFamily="34" charset="0"/>
                        </a:rPr>
                        <a:t>arrangements or support that needs to be made for your child.</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We will make sure that all records about your child are passed on as soon as possible.</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In school, we will work with your child to help prepare them for the move.</a:t>
                      </a:r>
                    </a:p>
                    <a:p>
                      <a:pPr marL="457200" lvl="1" indent="0" algn="l">
                        <a:lnSpc>
                          <a:spcPct val="115000"/>
                        </a:lnSpc>
                        <a:spcAft>
                          <a:spcPts val="0"/>
                        </a:spcAft>
                        <a:buFont typeface="Courier New"/>
                        <a:buNone/>
                        <a:tabLst>
                          <a:tab pos="914400" algn="l"/>
                        </a:tabLst>
                      </a:pPr>
                      <a:endParaRPr lang="en-GB" sz="1400" dirty="0">
                        <a:effectLst/>
                        <a:latin typeface="Calibri" panose="020F0502020204030204" pitchFamily="34" charset="0"/>
                        <a:ea typeface="Calibri"/>
                        <a:cs typeface="Calibri" panose="020F0502020204030204" pitchFamily="34" charset="0"/>
                      </a:endParaRP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When moving classes in school:</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Information will be passed on to the new class teacher,</a:t>
                      </a:r>
                      <a:r>
                        <a:rPr lang="en-GB" sz="1400" baseline="0" dirty="0">
                          <a:effectLst/>
                          <a:latin typeface="Calibri" panose="020F0502020204030204" pitchFamily="34" charset="0"/>
                          <a:ea typeface="Calibri"/>
                          <a:cs typeface="Calibri" panose="020F0502020204030204" pitchFamily="34" charset="0"/>
                        </a:rPr>
                        <a:t> in advance,</a:t>
                      </a:r>
                      <a:r>
                        <a:rPr lang="en-GB" sz="1400" dirty="0">
                          <a:effectLst/>
                          <a:latin typeface="Calibri" panose="020F0502020204030204" pitchFamily="34" charset="0"/>
                          <a:ea typeface="Calibri"/>
                          <a:cs typeface="Calibri" panose="020F0502020204030204" pitchFamily="34" charset="0"/>
                        </a:rPr>
                        <a:t> and a planning meeting will take place with the new teacher. </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Some children</a:t>
                      </a:r>
                      <a:r>
                        <a:rPr lang="en-GB" sz="1400" baseline="0" dirty="0">
                          <a:effectLst/>
                          <a:latin typeface="Calibri" panose="020F0502020204030204" pitchFamily="34" charset="0"/>
                          <a:ea typeface="Calibri"/>
                          <a:cs typeface="Calibri" panose="020F0502020204030204" pitchFamily="34" charset="0"/>
                        </a:rPr>
                        <a:t> benefit from having a transition </a:t>
                      </a:r>
                      <a:r>
                        <a:rPr lang="en-GB" sz="1400" dirty="0">
                          <a:effectLst/>
                          <a:latin typeface="Calibri" panose="020F0502020204030204" pitchFamily="34" charset="0"/>
                          <a:ea typeface="Calibri"/>
                          <a:cs typeface="Calibri" panose="020F0502020204030204" pitchFamily="34" charset="0"/>
                        </a:rPr>
                        <a:t>book to support them understand moving on, this will be made available for them.</a:t>
                      </a:r>
                    </a:p>
                    <a:p>
                      <a:pPr marL="914400" algn="l">
                        <a:lnSpc>
                          <a:spcPct val="115000"/>
                        </a:lnSpc>
                        <a:spcAft>
                          <a:spcPts val="0"/>
                        </a:spcAft>
                      </a:pPr>
                      <a:endParaRPr lang="en-GB" sz="1400" dirty="0">
                        <a:effectLst/>
                        <a:latin typeface="Calibri" panose="020F0502020204030204" pitchFamily="34" charset="0"/>
                        <a:ea typeface="Calibri"/>
                        <a:cs typeface="Calibri" panose="020F0502020204030204" pitchFamily="34" charset="0"/>
                      </a:endParaRP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In Year 6</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The </a:t>
                      </a:r>
                      <a:r>
                        <a:rPr lang="en-GB" sz="1400" dirty="0" err="1">
                          <a:effectLst/>
                          <a:latin typeface="Calibri" panose="020F0502020204030204" pitchFamily="34" charset="0"/>
                          <a:ea typeface="Calibri"/>
                          <a:cs typeface="Calibri" panose="020F0502020204030204" pitchFamily="34" charset="0"/>
                        </a:rPr>
                        <a:t>SENCo</a:t>
                      </a:r>
                      <a:r>
                        <a:rPr lang="en-GB" sz="1400" baseline="0" dirty="0">
                          <a:effectLst/>
                          <a:latin typeface="Calibri" panose="020F0502020204030204" pitchFamily="34" charset="0"/>
                          <a:ea typeface="Calibri"/>
                          <a:cs typeface="Calibri" panose="020F0502020204030204" pitchFamily="34" charset="0"/>
                        </a:rPr>
                        <a:t> </a:t>
                      </a:r>
                      <a:r>
                        <a:rPr lang="en-GB" sz="1400" dirty="0">
                          <a:effectLst/>
                          <a:latin typeface="Calibri" panose="020F0502020204030204" pitchFamily="34" charset="0"/>
                          <a:ea typeface="Calibri"/>
                          <a:cs typeface="Calibri" panose="020F0502020204030204" pitchFamily="34" charset="0"/>
                        </a:rPr>
                        <a:t>will discuss the specific needs of your child with the </a:t>
                      </a:r>
                      <a:r>
                        <a:rPr lang="en-GB" sz="1400" dirty="0" err="1">
                          <a:effectLst/>
                          <a:latin typeface="Calibri" panose="020F0502020204030204" pitchFamily="34" charset="0"/>
                          <a:ea typeface="Calibri"/>
                          <a:cs typeface="Calibri" panose="020F0502020204030204" pitchFamily="34" charset="0"/>
                        </a:rPr>
                        <a:t>SENCo</a:t>
                      </a:r>
                      <a:r>
                        <a:rPr lang="en-GB" sz="1400" dirty="0">
                          <a:effectLst/>
                          <a:latin typeface="Calibri" panose="020F0502020204030204" pitchFamily="34" charset="0"/>
                          <a:ea typeface="Calibri"/>
                          <a:cs typeface="Calibri" panose="020F0502020204030204" pitchFamily="34" charset="0"/>
                        </a:rPr>
                        <a:t> of their secondary school.  </a:t>
                      </a:r>
                    </a:p>
                    <a:p>
                      <a:pPr marL="742950" lvl="1" indent="-285750" algn="l">
                        <a:lnSpc>
                          <a:spcPct val="115000"/>
                        </a:lnSpc>
                        <a:spcAft>
                          <a:spcPts val="0"/>
                        </a:spcAft>
                        <a:buFont typeface="Courier New"/>
                        <a:buChar char="o"/>
                        <a:tabLst>
                          <a:tab pos="914400" algn="l"/>
                        </a:tabLst>
                      </a:pPr>
                      <a:r>
                        <a:rPr lang="en-GB" sz="1400" dirty="0">
                          <a:effectLst/>
                          <a:latin typeface="Calibri" panose="020F0502020204030204" pitchFamily="34" charset="0"/>
                          <a:ea typeface="Calibri"/>
                          <a:cs typeface="Calibri" panose="020F0502020204030204" pitchFamily="34" charset="0"/>
                        </a:rPr>
                        <a:t>Your child may be invited to additional visits at their new Secondary school, designed for pupils with SEND or additional needs.</a:t>
                      </a:r>
                    </a:p>
                    <a:p>
                      <a:pPr algn="l">
                        <a:spcAft>
                          <a:spcPts val="0"/>
                        </a:spcAft>
                      </a:pPr>
                      <a:r>
                        <a:rPr lang="en-GB" sz="1400" dirty="0">
                          <a:solidFill>
                            <a:srgbClr val="000000"/>
                          </a:solidFill>
                          <a:effectLst/>
                          <a:latin typeface="Calibri" panose="020F0502020204030204" pitchFamily="34" charset="0"/>
                          <a:ea typeface="Calibri"/>
                          <a:cs typeface="Calibri" panose="020F0502020204030204" pitchFamily="34"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9296400" y="1447800"/>
            <a:ext cx="2667000" cy="2514600"/>
          </a:xfrm>
          <a:prstGeom prst="wedgeEllipseCallout">
            <a:avLst>
              <a:gd name="adj1" fmla="val -75294"/>
              <a:gd name="adj2" fmla="val -64253"/>
            </a:avLst>
          </a:prstGeom>
          <a:solidFill>
            <a:schemeClr val="accent5">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do we arrange and support transfer to another school/educational establishment?</a:t>
            </a:r>
            <a:endParaRPr lang="en-GB" sz="1600" dirty="0">
              <a:solidFill>
                <a:srgbClr val="000000"/>
              </a:solidFill>
              <a:latin typeface="Calibri" panose="020F0502020204030204" pitchFamily="34" charset="0"/>
              <a:ea typeface="Calibri"/>
              <a:cs typeface="Calibri" panose="020F0502020204030204" pitchFamily="34" charset="0"/>
            </a:endParaRPr>
          </a:p>
        </p:txBody>
      </p:sp>
      <p:sp>
        <p:nvSpPr>
          <p:cNvPr id="2" name="Slide Number Placeholder 1"/>
          <p:cNvSpPr>
            <a:spLocks noGrp="1"/>
          </p:cNvSpPr>
          <p:nvPr>
            <p:ph type="sldNum" sz="quarter" idx="12"/>
          </p:nvPr>
        </p:nvSpPr>
        <p:spPr/>
        <p:txBody>
          <a:bodyPr/>
          <a:lstStyle/>
          <a:p>
            <a:fld id="{289D71E3-7D81-4C24-B9D8-6B108755C64C}" type="slidenum">
              <a:rPr lang="en-US" smtClean="0"/>
              <a:t>4</a:t>
            </a:fld>
            <a:endParaRPr lang="en-US"/>
          </a:p>
        </p:txBody>
      </p:sp>
    </p:spTree>
    <p:extLst>
      <p:ext uri="{BB962C8B-B14F-4D97-AF65-F5344CB8AC3E}">
        <p14:creationId xmlns:p14="http://schemas.microsoft.com/office/powerpoint/2010/main" val="779128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301705818"/>
              </p:ext>
            </p:extLst>
          </p:nvPr>
        </p:nvGraphicFramePr>
        <p:xfrm>
          <a:off x="304800" y="533400"/>
          <a:ext cx="3581400" cy="3175318"/>
        </p:xfrm>
        <a:graphic>
          <a:graphicData uri="http://schemas.openxmlformats.org/drawingml/2006/table">
            <a:tbl>
              <a:tblPr>
                <a:tableStyleId>{93296810-A885-4BE3-A3E7-6D5BEEA58F35}</a:tableStyleId>
              </a:tblPr>
              <a:tblGrid>
                <a:gridCol w="3581400">
                  <a:extLst>
                    <a:ext uri="{9D8B030D-6E8A-4147-A177-3AD203B41FA5}">
                      <a16:colId xmlns:a16="http://schemas.microsoft.com/office/drawing/2014/main" val="20000"/>
                    </a:ext>
                  </a:extLst>
                </a:gridCol>
              </a:tblGrid>
              <a:tr h="3048000">
                <a:tc>
                  <a:txBody>
                    <a:bodyPr/>
                    <a:lstStyle/>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If you have concerns about your child’s progress, you should speak to your child’s class teacher in the first instance. </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 </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The </a:t>
                      </a:r>
                      <a:r>
                        <a:rPr lang="en-GB" sz="1400" dirty="0" err="1">
                          <a:effectLst/>
                          <a:latin typeface="Calibri" panose="020F0502020204030204" pitchFamily="34" charset="0"/>
                          <a:ea typeface="Calibri"/>
                          <a:cs typeface="Calibri" panose="020F0502020204030204" pitchFamily="34" charset="0"/>
                        </a:rPr>
                        <a:t>SENCo</a:t>
                      </a:r>
                      <a:r>
                        <a:rPr lang="en-GB" sz="1400" dirty="0">
                          <a:effectLst/>
                          <a:latin typeface="Calibri" panose="020F0502020204030204" pitchFamily="34" charset="0"/>
                          <a:ea typeface="Calibri"/>
                          <a:cs typeface="Calibri" panose="020F0502020204030204" pitchFamily="34" charset="0"/>
                        </a:rPr>
                        <a:t> will also support you and will</a:t>
                      </a:r>
                      <a:r>
                        <a:rPr lang="en-GB" sz="1400" baseline="0" dirty="0">
                          <a:effectLst/>
                          <a:latin typeface="Calibri" panose="020F0502020204030204" pitchFamily="34" charset="0"/>
                          <a:ea typeface="Calibri"/>
                          <a:cs typeface="Calibri" panose="020F0502020204030204" pitchFamily="34" charset="0"/>
                        </a:rPr>
                        <a:t> liaise regularly with your child’s class teacher.  </a:t>
                      </a:r>
                      <a:r>
                        <a:rPr lang="en-GB" sz="1400" dirty="0">
                          <a:effectLst/>
                          <a:latin typeface="Calibri" panose="020F0502020204030204" pitchFamily="34" charset="0"/>
                          <a:ea typeface="Calibri"/>
                          <a:cs typeface="Calibri" panose="020F0502020204030204" pitchFamily="34" charset="0"/>
                        </a:rPr>
                        <a:t>If you are not happy that the concerns are being managed and that your child is still not making progress, you should speak to the </a:t>
                      </a:r>
                      <a:r>
                        <a:rPr lang="en-GB" sz="1400" dirty="0" err="1">
                          <a:effectLst/>
                          <a:latin typeface="Calibri" panose="020F0502020204030204" pitchFamily="34" charset="0"/>
                          <a:ea typeface="Calibri"/>
                          <a:cs typeface="Calibri" panose="020F0502020204030204" pitchFamily="34" charset="0"/>
                        </a:rPr>
                        <a:t>Headteacher</a:t>
                      </a:r>
                      <a:r>
                        <a:rPr lang="en-GB" sz="1400" dirty="0">
                          <a:effectLst/>
                          <a:latin typeface="Calibri" panose="020F0502020204030204" pitchFamily="34" charset="0"/>
                          <a:ea typeface="Calibri"/>
                          <a:cs typeface="Calibri" panose="020F0502020204030204" pitchFamily="34" charset="0"/>
                        </a:rPr>
                        <a:t>.</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 </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If you are still not happy, you can speak to the school SEND Governor.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496995361"/>
              </p:ext>
            </p:extLst>
          </p:nvPr>
        </p:nvGraphicFramePr>
        <p:xfrm>
          <a:off x="6781800" y="1524000"/>
          <a:ext cx="5029200" cy="2895600"/>
        </p:xfrm>
        <a:graphic>
          <a:graphicData uri="http://schemas.openxmlformats.org/drawingml/2006/table">
            <a:tbl>
              <a:tblPr>
                <a:tableStyleId>{5C22544A-7EE6-4342-B048-85BDC9FD1C3A}</a:tableStyleId>
              </a:tblPr>
              <a:tblGrid>
                <a:gridCol w="5029200">
                  <a:extLst>
                    <a:ext uri="{9D8B030D-6E8A-4147-A177-3AD203B41FA5}">
                      <a16:colId xmlns:a16="http://schemas.microsoft.com/office/drawing/2014/main" val="20000"/>
                    </a:ext>
                  </a:extLst>
                </a:gridCol>
              </a:tblGrid>
              <a:tr h="2895600">
                <a:tc>
                  <a:txBody>
                    <a:bodyPr/>
                    <a:lstStyle/>
                    <a:p>
                      <a:pPr algn="l">
                        <a:spcAft>
                          <a:spcPts val="0"/>
                        </a:spcAft>
                      </a:pPr>
                      <a:endParaRPr lang="en-GB" sz="1400" b="0" dirty="0">
                        <a:solidFill>
                          <a:srgbClr val="000000"/>
                        </a:solidFill>
                        <a:effectLst/>
                        <a:latin typeface="Calibri" panose="020F0502020204030204" pitchFamily="34" charset="0"/>
                        <a:ea typeface="Calibri"/>
                        <a:cs typeface="Calibri" panose="020F0502020204030204" pitchFamily="34" charset="0"/>
                      </a:endParaRPr>
                    </a:p>
                    <a:p>
                      <a:pPr algn="l">
                        <a:lnSpc>
                          <a:spcPct val="100000"/>
                        </a:lnSpc>
                        <a:spcAft>
                          <a:spcPts val="0"/>
                        </a:spcAft>
                      </a:pPr>
                      <a:r>
                        <a:rPr lang="en-GB" sz="1400" b="0" dirty="0">
                          <a:solidFill>
                            <a:schemeClr val="tx1"/>
                          </a:solidFill>
                          <a:effectLst/>
                          <a:latin typeface="Calibri" panose="020F0502020204030204" pitchFamily="34" charset="0"/>
                          <a:ea typeface="Calibri"/>
                          <a:cs typeface="Calibri" panose="020F0502020204030204" pitchFamily="34" charset="0"/>
                        </a:rPr>
                        <a:t>As their parent, you know your child best and as such, you are one of school’s greatest resources in addressing their special educational need</a:t>
                      </a:r>
                      <a:r>
                        <a:rPr lang="en-GB" sz="1400" b="0" baseline="0" dirty="0">
                          <a:solidFill>
                            <a:schemeClr val="tx1"/>
                          </a:solidFill>
                          <a:effectLst/>
                          <a:latin typeface="Calibri" panose="020F0502020204030204" pitchFamily="34" charset="0"/>
                          <a:ea typeface="Calibri"/>
                          <a:cs typeface="Calibri" panose="020F0502020204030204" pitchFamily="34" charset="0"/>
                        </a:rPr>
                        <a:t> or disability</a:t>
                      </a:r>
                      <a:r>
                        <a:rPr lang="en-GB" sz="1400" b="0" dirty="0">
                          <a:solidFill>
                            <a:schemeClr val="tx1"/>
                          </a:solidFill>
                          <a:effectLst/>
                          <a:latin typeface="Calibri" panose="020F0502020204030204" pitchFamily="34" charset="0"/>
                          <a:ea typeface="Calibri"/>
                          <a:cs typeface="Calibri" panose="020F0502020204030204" pitchFamily="34" charset="0"/>
                        </a:rPr>
                        <a:t>. We aim to involve parents/ carers and, where appropriate, pupils at every level of support. </a:t>
                      </a:r>
                    </a:p>
                    <a:p>
                      <a:pPr algn="l">
                        <a:lnSpc>
                          <a:spcPct val="100000"/>
                        </a:lnSpc>
                        <a:spcAft>
                          <a:spcPts val="0"/>
                        </a:spcAft>
                      </a:pPr>
                      <a:r>
                        <a:rPr lang="en-GB" sz="1400" b="0" dirty="0">
                          <a:solidFill>
                            <a:srgbClr val="000000"/>
                          </a:solidFill>
                          <a:effectLst/>
                          <a:latin typeface="Calibri" panose="020F0502020204030204" pitchFamily="34" charset="0"/>
                          <a:ea typeface="Calibri"/>
                          <a:cs typeface="Calibri" panose="020F0502020204030204" pitchFamily="34" charset="0"/>
                        </a:rPr>
                        <a:t> </a:t>
                      </a:r>
                    </a:p>
                    <a:p>
                      <a:pPr algn="l">
                        <a:lnSpc>
                          <a:spcPct val="100000"/>
                        </a:lnSpc>
                        <a:spcAft>
                          <a:spcPts val="0"/>
                        </a:spcAft>
                      </a:pPr>
                      <a:r>
                        <a:rPr lang="en-GB" sz="1400" b="0" dirty="0">
                          <a:effectLst/>
                          <a:latin typeface="Calibri" panose="020F0502020204030204" pitchFamily="34" charset="0"/>
                          <a:ea typeface="Calibri"/>
                          <a:cs typeface="Calibri" panose="020F0502020204030204" pitchFamily="34" charset="0"/>
                        </a:rPr>
                        <a:t>The SENCo is available to meet with you to discuss your child’s progress or any concerns/worries you may have. Please contact the school office to arrange this.</a:t>
                      </a:r>
                    </a:p>
                    <a:p>
                      <a:pPr algn="l">
                        <a:lnSpc>
                          <a:spcPct val="100000"/>
                        </a:lnSpc>
                        <a:spcAft>
                          <a:spcPts val="0"/>
                        </a:spcAft>
                      </a:pPr>
                      <a:r>
                        <a:rPr lang="en-GB" sz="1400" b="0" dirty="0">
                          <a:effectLst/>
                          <a:latin typeface="Calibri" panose="020F0502020204030204" pitchFamily="34" charset="0"/>
                          <a:ea typeface="Calibri"/>
                          <a:cs typeface="Calibri" panose="020F0502020204030204" pitchFamily="34" charset="0"/>
                        </a:rPr>
                        <a:t> </a:t>
                      </a:r>
                    </a:p>
                    <a:p>
                      <a:pPr algn="l">
                        <a:lnSpc>
                          <a:spcPct val="100000"/>
                        </a:lnSpc>
                        <a:spcAft>
                          <a:spcPts val="0"/>
                        </a:spcAft>
                      </a:pPr>
                      <a:r>
                        <a:rPr lang="en-GB" sz="1400" b="0" dirty="0">
                          <a:effectLst/>
                          <a:latin typeface="Calibri" panose="020F0502020204030204" pitchFamily="34" charset="0"/>
                          <a:ea typeface="Calibri"/>
                          <a:cs typeface="Calibri" panose="020F0502020204030204" pitchFamily="34" charset="0"/>
                        </a:rPr>
                        <a:t>All information from outside professionals will be discussed with you, sometimes</a:t>
                      </a:r>
                      <a:r>
                        <a:rPr lang="en-GB" sz="1400" b="0" baseline="0" dirty="0">
                          <a:effectLst/>
                          <a:latin typeface="Calibri" panose="020F0502020204030204" pitchFamily="34" charset="0"/>
                          <a:ea typeface="Calibri"/>
                          <a:cs typeface="Calibri" panose="020F0502020204030204" pitchFamily="34" charset="0"/>
                        </a:rPr>
                        <a:t> in a report</a:t>
                      </a:r>
                      <a:r>
                        <a:rPr lang="en-GB" sz="1400" b="0" dirty="0">
                          <a:effectLst/>
                          <a:latin typeface="Calibri" panose="020F0502020204030204" pitchFamily="34" charset="0"/>
                          <a:ea typeface="Calibri"/>
                          <a:cs typeface="Calibri" panose="020F0502020204030204" pitchFamily="34" charset="0"/>
                        </a:rPr>
                        <a:t>,</a:t>
                      </a:r>
                      <a:r>
                        <a:rPr lang="en-GB" sz="1400" b="0" baseline="0" dirty="0">
                          <a:effectLst/>
                          <a:latin typeface="Calibri" panose="020F0502020204030204" pitchFamily="34" charset="0"/>
                          <a:ea typeface="Calibri"/>
                          <a:cs typeface="Calibri" panose="020F0502020204030204" pitchFamily="34" charset="0"/>
                        </a:rPr>
                        <a:t>  and sometimes in a meeting organised with them directly. </a:t>
                      </a:r>
                      <a:r>
                        <a:rPr lang="en-GB" sz="1400" dirty="0">
                          <a:effectLst/>
                          <a:latin typeface="Calibri" panose="020F0502020204030204" pitchFamily="34" charset="0"/>
                          <a:ea typeface="Calibri"/>
                          <a:cs typeface="Calibri" panose="020F0502020204030204" pitchFamily="34"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4279173" y="381000"/>
            <a:ext cx="2227217" cy="1981200"/>
          </a:xfrm>
          <a:prstGeom prst="wedgeEllipseCallout">
            <a:avLst>
              <a:gd name="adj1" fmla="val -71981"/>
              <a:gd name="adj2" fmla="val 10133"/>
            </a:avLst>
          </a:prstGeom>
          <a:solidFill>
            <a:schemeClr val="accent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What should parents/carers do if they think that their child has SEND? How can they raise concerns?</a:t>
            </a:r>
          </a:p>
        </p:txBody>
      </p:sp>
      <p:sp>
        <p:nvSpPr>
          <p:cNvPr id="2" name="Slide Number Placeholder 1"/>
          <p:cNvSpPr>
            <a:spLocks noGrp="1"/>
          </p:cNvSpPr>
          <p:nvPr>
            <p:ph type="sldNum" sz="quarter" idx="12"/>
          </p:nvPr>
        </p:nvSpPr>
        <p:spPr/>
        <p:txBody>
          <a:bodyPr/>
          <a:lstStyle/>
          <a:p>
            <a:fld id="{289D71E3-7D81-4C24-B9D8-6B108755C64C}" type="slidenum">
              <a:rPr lang="en-US" smtClean="0"/>
              <a:t>5</a:t>
            </a:fld>
            <a:endParaRPr lang="en-US"/>
          </a:p>
        </p:txBody>
      </p:sp>
      <p:sp>
        <p:nvSpPr>
          <p:cNvPr id="5" name="Oval Callout 4"/>
          <p:cNvSpPr/>
          <p:nvPr/>
        </p:nvSpPr>
        <p:spPr>
          <a:xfrm>
            <a:off x="4402182" y="2819400"/>
            <a:ext cx="1981201" cy="2133600"/>
          </a:xfrm>
          <a:prstGeom prst="wedgeEllipseCallout">
            <a:avLst>
              <a:gd name="adj1" fmla="val 74045"/>
              <a:gd name="adj2" fmla="val 1936"/>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will our school include parents and pupils in planning support?</a:t>
            </a:r>
          </a:p>
        </p:txBody>
      </p:sp>
    </p:spTree>
    <p:extLst>
      <p:ext uri="{BB962C8B-B14F-4D97-AF65-F5344CB8AC3E}">
        <p14:creationId xmlns:p14="http://schemas.microsoft.com/office/powerpoint/2010/main" val="2605927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488495941"/>
              </p:ext>
            </p:extLst>
          </p:nvPr>
        </p:nvGraphicFramePr>
        <p:xfrm>
          <a:off x="1143000" y="228600"/>
          <a:ext cx="8374039" cy="5596954"/>
        </p:xfrm>
        <a:graphic>
          <a:graphicData uri="http://schemas.openxmlformats.org/drawingml/2006/table">
            <a:tbl>
              <a:tblPr>
                <a:tableStyleId>{93296810-A885-4BE3-A3E7-6D5BEEA58F35}</a:tableStyleId>
              </a:tblPr>
              <a:tblGrid>
                <a:gridCol w="8374039">
                  <a:extLst>
                    <a:ext uri="{9D8B030D-6E8A-4147-A177-3AD203B41FA5}">
                      <a16:colId xmlns:a16="http://schemas.microsoft.com/office/drawing/2014/main" val="20000"/>
                    </a:ext>
                  </a:extLst>
                </a:gridCol>
              </a:tblGrid>
              <a:tr h="4572000">
                <a:tc>
                  <a:txBody>
                    <a:bodyPr/>
                    <a:lstStyle/>
                    <a:p>
                      <a:pPr algn="l">
                        <a:lnSpc>
                          <a:spcPct val="115000"/>
                        </a:lnSpc>
                        <a:spcAft>
                          <a:spcPts val="0"/>
                        </a:spcAft>
                      </a:pPr>
                      <a:r>
                        <a:rPr lang="en-GB" sz="1400" b="1" dirty="0">
                          <a:effectLst/>
                          <a:latin typeface="Calibri" panose="020F0502020204030204" pitchFamily="34" charset="0"/>
                          <a:ea typeface="Calibri"/>
                          <a:cs typeface="Calibri" panose="020F0502020204030204" pitchFamily="34" charset="0"/>
                        </a:rPr>
                        <a:t>Class teacher: Through</a:t>
                      </a:r>
                      <a:r>
                        <a:rPr lang="en-GB" sz="1400" b="1" baseline="0" dirty="0">
                          <a:effectLst/>
                          <a:latin typeface="Calibri" panose="020F0502020204030204" pitchFamily="34" charset="0"/>
                          <a:ea typeface="Calibri"/>
                          <a:cs typeface="Calibri" panose="020F0502020204030204" pitchFamily="34" charset="0"/>
                        </a:rPr>
                        <a:t> </a:t>
                      </a:r>
                      <a:r>
                        <a:rPr lang="en-GB" sz="1400" b="1" dirty="0">
                          <a:effectLst/>
                          <a:latin typeface="Calibri" panose="020F0502020204030204" pitchFamily="34" charset="0"/>
                          <a:ea typeface="Calibri"/>
                          <a:cs typeface="Calibri" panose="020F0502020204030204" pitchFamily="34" charset="0"/>
                        </a:rPr>
                        <a:t>excellent</a:t>
                      </a:r>
                      <a:r>
                        <a:rPr lang="en-GB" sz="1400" b="1" baseline="0" dirty="0">
                          <a:effectLst/>
                          <a:latin typeface="Calibri" panose="020F0502020204030204" pitchFamily="34" charset="0"/>
                          <a:ea typeface="Calibri"/>
                          <a:cs typeface="Calibri" panose="020F0502020204030204" pitchFamily="34" charset="0"/>
                        </a:rPr>
                        <a:t> </a:t>
                      </a:r>
                      <a:r>
                        <a:rPr lang="en-GB" sz="1400" b="1" dirty="0">
                          <a:effectLst/>
                          <a:latin typeface="Calibri" panose="020F0502020204030204" pitchFamily="34" charset="0"/>
                          <a:ea typeface="Calibri"/>
                          <a:cs typeface="Calibri" panose="020F0502020204030204" pitchFamily="34" charset="0"/>
                        </a:rPr>
                        <a:t>targeted classroom teaching also known as Quality First Teaching.</a:t>
                      </a:r>
                      <a:endParaRPr lang="en-GB" sz="1400" dirty="0">
                        <a:effectLst/>
                        <a:latin typeface="Calibri" panose="020F0502020204030204" pitchFamily="34" charset="0"/>
                        <a:ea typeface="Calibri"/>
                        <a:cs typeface="Calibri" panose="020F0502020204030204" pitchFamily="34" charset="0"/>
                      </a:endParaRPr>
                    </a:p>
                    <a:p>
                      <a:pPr algn="l">
                        <a:spcAft>
                          <a:spcPts val="0"/>
                        </a:spcAft>
                      </a:pPr>
                      <a:r>
                        <a:rPr lang="en-GB" sz="1400" dirty="0">
                          <a:solidFill>
                            <a:srgbClr val="000000"/>
                          </a:solidFill>
                          <a:effectLst/>
                          <a:latin typeface="Calibri" panose="020F0502020204030204" pitchFamily="34" charset="0"/>
                          <a:ea typeface="Calibri"/>
                          <a:cs typeface="Calibri" panose="020F0502020204030204" pitchFamily="34" charset="0"/>
                        </a:rPr>
                        <a:t> </a:t>
                      </a:r>
                    </a:p>
                    <a:p>
                      <a:pPr marL="342900" lvl="0" indent="-342900" algn="just">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Ensuring that the teacher has the highest possible expectations for your child and all pupils in their class.</a:t>
                      </a:r>
                    </a:p>
                    <a:p>
                      <a:pPr marL="342900" lvl="0" indent="-342900" algn="just">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Ensuring that all teaching is based on building on what your child already knows, can do and can understand.</a:t>
                      </a:r>
                    </a:p>
                    <a:p>
                      <a:pPr marL="342900" lvl="0" indent="-342900" algn="just">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Putting in place different ways of teaching so that your child is fully involved in learning in class. This may involve things like using more practical learning or providing different resources adapted for your child.</a:t>
                      </a:r>
                    </a:p>
                    <a:p>
                      <a:pPr marL="342900" lvl="0" indent="-342900" algn="just">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Putting in place specific strategies (which may be suggested by the </a:t>
                      </a:r>
                      <a:r>
                        <a:rPr lang="en-GB" sz="1400" dirty="0" err="1">
                          <a:effectLst/>
                          <a:latin typeface="Calibri" panose="020F0502020204030204" pitchFamily="34" charset="0"/>
                          <a:ea typeface="Calibri"/>
                          <a:cs typeface="Calibri" panose="020F0502020204030204" pitchFamily="34" charset="0"/>
                        </a:rPr>
                        <a:t>SENCo</a:t>
                      </a:r>
                      <a:r>
                        <a:rPr lang="en-GB" sz="1400" dirty="0">
                          <a:effectLst/>
                          <a:latin typeface="Calibri" panose="020F0502020204030204" pitchFamily="34" charset="0"/>
                          <a:ea typeface="Calibri"/>
                          <a:cs typeface="Calibri" panose="020F0502020204030204" pitchFamily="34" charset="0"/>
                        </a:rPr>
                        <a:t> or external agencies) to support your child to learn.</a:t>
                      </a:r>
                    </a:p>
                    <a:p>
                      <a:pPr marL="0" lvl="0" indent="0" algn="just">
                        <a:lnSpc>
                          <a:spcPct val="115000"/>
                        </a:lnSpc>
                        <a:spcAft>
                          <a:spcPts val="0"/>
                        </a:spcAft>
                        <a:buFont typeface="Symbol"/>
                        <a:buNone/>
                        <a:tabLst>
                          <a:tab pos="228600" algn="l"/>
                        </a:tabLst>
                      </a:pPr>
                      <a:endParaRPr lang="en-GB" sz="1400" dirty="0">
                        <a:effectLst/>
                        <a:latin typeface="Calibri" panose="020F0502020204030204" pitchFamily="34" charset="0"/>
                        <a:ea typeface="Calibri"/>
                        <a:cs typeface="Calibri" panose="020F0502020204030204" pitchFamily="34" charset="0"/>
                      </a:endParaRPr>
                    </a:p>
                    <a:p>
                      <a:pPr marL="0" lvl="0" indent="0" algn="just">
                        <a:lnSpc>
                          <a:spcPct val="115000"/>
                        </a:lnSpc>
                        <a:spcAft>
                          <a:spcPts val="0"/>
                        </a:spcAft>
                        <a:buFont typeface="Symbol"/>
                        <a:buNone/>
                        <a:tabLst>
                          <a:tab pos="228600" algn="l"/>
                        </a:tabLst>
                      </a:pPr>
                      <a:r>
                        <a:rPr lang="en-GB" sz="1400" b="1" dirty="0">
                          <a:effectLst/>
                          <a:latin typeface="Calibri" panose="020F0502020204030204" pitchFamily="34" charset="0"/>
                          <a:ea typeface="Calibri"/>
                          <a:cs typeface="Calibri" panose="020F0502020204030204" pitchFamily="34" charset="0"/>
                        </a:rPr>
                        <a:t>Specific group work within a smaller group of children. </a:t>
                      </a:r>
                    </a:p>
                    <a:p>
                      <a:pPr marL="0" lvl="0" indent="0" algn="just">
                        <a:lnSpc>
                          <a:spcPct val="115000"/>
                        </a:lnSpc>
                        <a:spcAft>
                          <a:spcPts val="0"/>
                        </a:spcAft>
                        <a:buFont typeface="Symbol"/>
                        <a:buNone/>
                        <a:tabLst>
                          <a:tab pos="228600" algn="l"/>
                        </a:tabLst>
                      </a:pPr>
                      <a:r>
                        <a:rPr lang="en-GB" sz="1400" b="1" dirty="0">
                          <a:effectLst/>
                          <a:latin typeface="Calibri" panose="020F0502020204030204" pitchFamily="34" charset="0"/>
                          <a:ea typeface="Calibri"/>
                          <a:cs typeface="Calibri" panose="020F0502020204030204" pitchFamily="34" charset="0"/>
                        </a:rPr>
                        <a:t>This group may be in the classroom or outside of class run by a Teaching Assistant. </a:t>
                      </a:r>
                    </a:p>
                    <a:p>
                      <a:pPr algn="l">
                        <a:lnSpc>
                          <a:spcPct val="115000"/>
                        </a:lnSpc>
                        <a:spcAft>
                          <a:spcPts val="0"/>
                        </a:spcAft>
                      </a:pPr>
                      <a:r>
                        <a:rPr lang="en-GB" sz="1400" b="1" dirty="0">
                          <a:effectLst/>
                          <a:latin typeface="Calibri" panose="020F0502020204030204" pitchFamily="34" charset="0"/>
                          <a:ea typeface="Calibri"/>
                          <a:cs typeface="Calibri" panose="020F0502020204030204" pitchFamily="34" charset="0"/>
                        </a:rPr>
                        <a:t> </a:t>
                      </a:r>
                      <a:endParaRPr lang="en-GB" sz="1400" dirty="0">
                        <a:effectLst/>
                        <a:latin typeface="Calibri" panose="020F0502020204030204" pitchFamily="34" charset="0"/>
                        <a:ea typeface="Calibri"/>
                        <a:cs typeface="Calibri" panose="020F0502020204030204" pitchFamily="34" charset="0"/>
                      </a:endParaRPr>
                    </a:p>
                    <a:p>
                      <a:pPr marL="342900" lvl="0" indent="-342900" algn="l">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Your child’s teacher will  have carefully monitored your child’s progress and will have decided that your child has gaps in their understanding/learning and needs some extra support to help them make the best possible progress.</a:t>
                      </a:r>
                    </a:p>
                    <a:p>
                      <a:pPr marL="342900" lvl="0" indent="-342900" algn="l">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He/ She will plan group sessions for your child with targets to help your child to make more progress which will be documented</a:t>
                      </a:r>
                      <a:r>
                        <a:rPr lang="en-GB" sz="1400" baseline="0" dirty="0">
                          <a:effectLst/>
                          <a:latin typeface="Calibri" panose="020F0502020204030204" pitchFamily="34" charset="0"/>
                          <a:ea typeface="Calibri"/>
                          <a:cs typeface="Calibri" panose="020F0502020204030204" pitchFamily="34" charset="0"/>
                        </a:rPr>
                        <a:t> (graduated approach)</a:t>
                      </a:r>
                      <a:r>
                        <a:rPr lang="en-GB" sz="1400" dirty="0">
                          <a:effectLst/>
                          <a:latin typeface="Calibri" panose="020F0502020204030204" pitchFamily="34" charset="0"/>
                          <a:ea typeface="Calibri"/>
                          <a:cs typeface="Calibri" panose="020F0502020204030204" pitchFamily="34" charset="0"/>
                        </a:rPr>
                        <a:t>.</a:t>
                      </a:r>
                    </a:p>
                    <a:p>
                      <a:pPr marL="342900" lvl="0" indent="-342900" algn="l">
                        <a:lnSpc>
                          <a:spcPct val="115000"/>
                        </a:lnSpc>
                        <a:spcAft>
                          <a:spcPts val="0"/>
                        </a:spcAft>
                        <a:buFont typeface="Symbol"/>
                        <a:buChar char=""/>
                        <a:tabLst>
                          <a:tab pos="228600" algn="l"/>
                        </a:tabLst>
                      </a:pPr>
                      <a:r>
                        <a:rPr lang="en-GB" sz="1400" dirty="0">
                          <a:effectLst/>
                          <a:latin typeface="Calibri" panose="020F0502020204030204" pitchFamily="34" charset="0"/>
                          <a:ea typeface="Calibri"/>
                          <a:cs typeface="Calibri" panose="020F0502020204030204" pitchFamily="34" charset="0"/>
                        </a:rPr>
                        <a:t>A Teaching Assistant/teacher or outside professional (like an</a:t>
                      </a:r>
                      <a:r>
                        <a:rPr lang="en-GB" sz="1400" baseline="0" dirty="0">
                          <a:effectLst/>
                          <a:latin typeface="Calibri" panose="020F0502020204030204" pitchFamily="34" charset="0"/>
                          <a:ea typeface="Calibri"/>
                          <a:cs typeface="Calibri" panose="020F0502020204030204" pitchFamily="34" charset="0"/>
                        </a:rPr>
                        <a:t> Occupational Therapist</a:t>
                      </a:r>
                      <a:r>
                        <a:rPr lang="en-GB" sz="1400" dirty="0">
                          <a:effectLst/>
                          <a:latin typeface="Calibri" panose="020F0502020204030204" pitchFamily="34" charset="0"/>
                          <a:ea typeface="Calibri"/>
                          <a:cs typeface="Calibri" panose="020F0502020204030204" pitchFamily="34" charset="0"/>
                        </a:rPr>
                        <a:t>) will work on the targets set for your child.</a:t>
                      </a:r>
                    </a:p>
                    <a:p>
                      <a:pPr marL="0" lvl="0" indent="0" algn="l">
                        <a:lnSpc>
                          <a:spcPct val="115000"/>
                        </a:lnSpc>
                        <a:spcAft>
                          <a:spcPts val="0"/>
                        </a:spcAft>
                        <a:buFont typeface="Symbol"/>
                        <a:buNone/>
                        <a:tabLst>
                          <a:tab pos="228600" algn="l"/>
                        </a:tabLst>
                      </a:pPr>
                      <a:endParaRPr lang="en-GB" sz="1400" dirty="0">
                        <a:effectLst/>
                        <a:latin typeface="Calibri" panose="020F0502020204030204" pitchFamily="34" charset="0"/>
                        <a:ea typeface="Calibri"/>
                        <a:cs typeface="Calibri" panose="020F0502020204030204" pitchFamily="34" charset="0"/>
                      </a:endParaRP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These are often called ‘Intervention’ groups or ‘therapies.’</a:t>
                      </a:r>
                    </a:p>
                    <a:p>
                      <a:pPr algn="l">
                        <a:lnSpc>
                          <a:spcPct val="115000"/>
                        </a:lnSpc>
                        <a:spcAft>
                          <a:spcPts val="0"/>
                        </a:spcAft>
                      </a:pPr>
                      <a:endParaRPr lang="en-GB" sz="1400" dirty="0">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9677400" y="381000"/>
            <a:ext cx="2133600" cy="1752600"/>
          </a:xfrm>
          <a:prstGeom prst="wedgeEllipseCallout">
            <a:avLst>
              <a:gd name="adj1" fmla="val -78200"/>
              <a:gd name="adj2" fmla="val 35571"/>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will our school teach and support children with SEND?</a:t>
            </a:r>
          </a:p>
        </p:txBody>
      </p:sp>
      <p:sp>
        <p:nvSpPr>
          <p:cNvPr id="2" name="Slide Number Placeholder 1"/>
          <p:cNvSpPr>
            <a:spLocks noGrp="1"/>
          </p:cNvSpPr>
          <p:nvPr>
            <p:ph type="sldNum" sz="quarter" idx="12"/>
          </p:nvPr>
        </p:nvSpPr>
        <p:spPr/>
        <p:txBody>
          <a:bodyPr/>
          <a:lstStyle/>
          <a:p>
            <a:fld id="{289D71E3-7D81-4C24-B9D8-6B108755C64C}" type="slidenum">
              <a:rPr lang="en-US" smtClean="0"/>
              <a:t>6</a:t>
            </a:fld>
            <a:endParaRPr lang="en-US"/>
          </a:p>
        </p:txBody>
      </p:sp>
    </p:spTree>
    <p:extLst>
      <p:ext uri="{BB962C8B-B14F-4D97-AF65-F5344CB8AC3E}">
        <p14:creationId xmlns:p14="http://schemas.microsoft.com/office/powerpoint/2010/main" val="881638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89D71E3-7D81-4C24-B9D8-6B108755C64C}" type="slidenum">
              <a:rPr lang="en-US" smtClean="0"/>
              <a:t>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146273249"/>
              </p:ext>
            </p:extLst>
          </p:nvPr>
        </p:nvGraphicFramePr>
        <p:xfrm>
          <a:off x="838200" y="457200"/>
          <a:ext cx="8763000" cy="4892866"/>
        </p:xfrm>
        <a:graphic>
          <a:graphicData uri="http://schemas.openxmlformats.org/drawingml/2006/table">
            <a:tbl>
              <a:tblPr>
                <a:tableStyleId>{93296810-A885-4BE3-A3E7-6D5BEEA58F35}</a:tableStyleId>
              </a:tblPr>
              <a:tblGrid>
                <a:gridCol w="8763000">
                  <a:extLst>
                    <a:ext uri="{9D8B030D-6E8A-4147-A177-3AD203B41FA5}">
                      <a16:colId xmlns:a16="http://schemas.microsoft.com/office/drawing/2014/main" val="20000"/>
                    </a:ext>
                  </a:extLst>
                </a:gridCol>
              </a:tblGrid>
              <a:tr h="4343400">
                <a:tc>
                  <a:txBody>
                    <a:bodyPr/>
                    <a:lstStyle/>
                    <a:p>
                      <a:pPr>
                        <a:lnSpc>
                          <a:spcPct val="115000"/>
                        </a:lnSpc>
                      </a:pPr>
                      <a:r>
                        <a:rPr lang="en-GB" sz="1400" dirty="0">
                          <a:effectLst/>
                          <a:latin typeface="Calibri" panose="020F0502020204030204" pitchFamily="34" charset="0"/>
                          <a:ea typeface="Calibri"/>
                          <a:cs typeface="Calibri" panose="020F0502020204030204" pitchFamily="34" charset="0"/>
                        </a:rPr>
                        <a:t> </a:t>
                      </a:r>
                      <a:r>
                        <a:rPr lang="en-GB" sz="1400" b="1" dirty="0">
                          <a:latin typeface="Calibri" panose="020F0502020204030204" pitchFamily="34" charset="0"/>
                          <a:ea typeface="Calibri"/>
                          <a:cs typeface="Calibri" panose="020F0502020204030204" pitchFamily="34" charset="0"/>
                        </a:rPr>
                        <a:t>External Agencies:</a:t>
                      </a:r>
                      <a:endParaRPr lang="en-GB" sz="1400" dirty="0">
                        <a:latin typeface="Calibri" panose="020F0502020204030204" pitchFamily="34" charset="0"/>
                        <a:ea typeface="Calibri"/>
                        <a:cs typeface="Calibri" panose="020F0502020204030204" pitchFamily="34" charset="0"/>
                      </a:endParaRPr>
                    </a:p>
                    <a:p>
                      <a:pPr>
                        <a:lnSpc>
                          <a:spcPct val="115000"/>
                        </a:lnSpc>
                      </a:pPr>
                      <a:r>
                        <a:rPr lang="en-GB" sz="1400" dirty="0">
                          <a:latin typeface="Calibri" panose="020F0502020204030204" pitchFamily="34" charset="0"/>
                          <a:ea typeface="Calibri"/>
                          <a:cs typeface="Calibri" panose="020F0502020204030204" pitchFamily="34" charset="0"/>
                        </a:rPr>
                        <a:t> </a:t>
                      </a:r>
                    </a:p>
                    <a:p>
                      <a:pPr marL="342900" lvl="0" indent="-342900">
                        <a:lnSpc>
                          <a:spcPct val="115000"/>
                        </a:lnSpc>
                        <a:buFont typeface="Symbol"/>
                        <a:buChar char=""/>
                        <a:tabLst>
                          <a:tab pos="228600" algn="l"/>
                        </a:tabLst>
                      </a:pPr>
                      <a:r>
                        <a:rPr lang="en-GB" sz="1400" dirty="0">
                          <a:latin typeface="Calibri" panose="020F0502020204030204" pitchFamily="34" charset="0"/>
                          <a:ea typeface="Calibri"/>
                          <a:cs typeface="Calibri" panose="020F0502020204030204" pitchFamily="34" charset="0"/>
                        </a:rPr>
                        <a:t>If your child has been identified as needing more specialist input in addition to excellent classroom teaching and intervention groups, referrals will be made to outside agencies to advise and support the school in enabling your child to make progress.</a:t>
                      </a:r>
                    </a:p>
                    <a:p>
                      <a:pPr marL="342900" lvl="0" indent="-342900">
                        <a:lnSpc>
                          <a:spcPct val="115000"/>
                        </a:lnSpc>
                        <a:buFont typeface="Symbol"/>
                        <a:buChar char=""/>
                        <a:tabLst>
                          <a:tab pos="228600" algn="l"/>
                        </a:tabLst>
                      </a:pPr>
                      <a:r>
                        <a:rPr lang="en-GB" sz="1400" dirty="0">
                          <a:latin typeface="Calibri" panose="020F0502020204030204" pitchFamily="34" charset="0"/>
                          <a:ea typeface="Calibri"/>
                          <a:cs typeface="Calibri" panose="020F0502020204030204" pitchFamily="34" charset="0"/>
                        </a:rPr>
                        <a:t>Before referrals are made, you will be asked to come to a meeting to discuss your child’s progress and help plan possible ways forward.</a:t>
                      </a:r>
                    </a:p>
                    <a:p>
                      <a:pPr marL="342900" lvl="0" indent="-342900">
                        <a:lnSpc>
                          <a:spcPct val="115000"/>
                        </a:lnSpc>
                        <a:buFont typeface="Symbol"/>
                        <a:buChar char=""/>
                        <a:tabLst>
                          <a:tab pos="228600" algn="l"/>
                        </a:tabLst>
                      </a:pPr>
                      <a:r>
                        <a:rPr lang="en-GB" sz="1400" dirty="0">
                          <a:latin typeface="Calibri" panose="020F0502020204030204" pitchFamily="34" charset="0"/>
                          <a:ea typeface="Calibri"/>
                          <a:cs typeface="Calibri" panose="020F0502020204030204" pitchFamily="34" charset="0"/>
                        </a:rPr>
                        <a:t>You may be asked to give your permission for the school to refer your child to a specialist professional e.g. a Speech and Language Therapist or Educational Psychologist. This will help the school and yourself understand your child’s particular needs better and be able to support them better in school. </a:t>
                      </a:r>
                    </a:p>
                    <a:p>
                      <a:pPr marL="342900" lvl="0" indent="-342900">
                        <a:lnSpc>
                          <a:spcPct val="115000"/>
                        </a:lnSpc>
                        <a:buFont typeface="Symbol"/>
                        <a:buChar char=""/>
                        <a:tabLst>
                          <a:tab pos="228600" algn="l"/>
                        </a:tabLst>
                      </a:pPr>
                      <a:r>
                        <a:rPr lang="en-GB" sz="1400" dirty="0">
                          <a:latin typeface="Calibri" panose="020F0502020204030204" pitchFamily="34" charset="0"/>
                          <a:ea typeface="Calibri"/>
                          <a:cs typeface="Calibri" panose="020F0502020204030204" pitchFamily="34" charset="0"/>
                        </a:rPr>
                        <a:t>The specialist professional will work with your child to understand their needs and make recommendations, which may include:</a:t>
                      </a:r>
                    </a:p>
                    <a:p>
                      <a:pPr marL="742950" lvl="1" indent="-285750">
                        <a:lnSpc>
                          <a:spcPct val="115000"/>
                        </a:lnSpc>
                        <a:buFont typeface="Courier New"/>
                        <a:buChar char="o"/>
                        <a:tabLst>
                          <a:tab pos="685800" algn="l"/>
                        </a:tabLst>
                      </a:pPr>
                      <a:r>
                        <a:rPr lang="en-GB" sz="1400" dirty="0">
                          <a:latin typeface="Calibri" panose="020F0502020204030204" pitchFamily="34" charset="0"/>
                          <a:ea typeface="Calibri"/>
                          <a:cs typeface="Calibri" panose="020F0502020204030204" pitchFamily="34" charset="0"/>
                        </a:rPr>
                        <a:t>Making changes to the way your child is supported in class e.g. some individual support or changing some aspects of teaching to support them better </a:t>
                      </a:r>
                    </a:p>
                    <a:p>
                      <a:pPr marL="742950" lvl="1" indent="-285750">
                        <a:lnSpc>
                          <a:spcPct val="115000"/>
                        </a:lnSpc>
                        <a:buFont typeface="Courier New"/>
                        <a:buChar char="o"/>
                        <a:tabLst>
                          <a:tab pos="685800" algn="l"/>
                        </a:tabLst>
                      </a:pPr>
                      <a:r>
                        <a:rPr lang="en-GB" sz="1400" dirty="0">
                          <a:latin typeface="Calibri" panose="020F0502020204030204" pitchFamily="34" charset="0"/>
                          <a:ea typeface="Calibri"/>
                          <a:cs typeface="Calibri" panose="020F0502020204030204" pitchFamily="34" charset="0"/>
                        </a:rPr>
                        <a:t>Support to set specific targets which will include their specific expertise</a:t>
                      </a:r>
                    </a:p>
                    <a:p>
                      <a:pPr marL="742950" lvl="1" indent="-285750">
                        <a:lnSpc>
                          <a:spcPct val="115000"/>
                        </a:lnSpc>
                        <a:buFont typeface="Courier New"/>
                        <a:buChar char="o"/>
                        <a:tabLst>
                          <a:tab pos="685800" algn="l"/>
                        </a:tabLst>
                      </a:pPr>
                      <a:r>
                        <a:rPr lang="en-GB" sz="1400" dirty="0">
                          <a:latin typeface="Calibri" panose="020F0502020204030204" pitchFamily="34" charset="0"/>
                          <a:ea typeface="Calibri"/>
                          <a:cs typeface="Calibri" panose="020F0502020204030204" pitchFamily="34" charset="0"/>
                        </a:rPr>
                        <a:t>A group run by school staff under the guidance of the outside professional e.g. a social skills group or specific</a:t>
                      </a:r>
                      <a:r>
                        <a:rPr lang="en-GB" sz="1400" baseline="0" dirty="0">
                          <a:latin typeface="Calibri" panose="020F0502020204030204" pitchFamily="34" charset="0"/>
                          <a:ea typeface="Calibri"/>
                          <a:cs typeface="Calibri" panose="020F0502020204030204" pitchFamily="34" charset="0"/>
                        </a:rPr>
                        <a:t> intervention</a:t>
                      </a:r>
                      <a:endParaRPr lang="en-GB" sz="1400" dirty="0">
                        <a:latin typeface="Calibri" panose="020F0502020204030204" pitchFamily="34" charset="0"/>
                        <a:ea typeface="Calibri"/>
                        <a:cs typeface="Calibri" panose="020F0502020204030204" pitchFamily="34" charset="0"/>
                      </a:endParaRPr>
                    </a:p>
                    <a:p>
                      <a:pPr marL="742950" lvl="1" indent="-285750">
                        <a:lnSpc>
                          <a:spcPct val="115000"/>
                        </a:lnSpc>
                        <a:buFont typeface="Courier New"/>
                        <a:buChar char="o"/>
                        <a:tabLst>
                          <a:tab pos="685800" algn="l"/>
                        </a:tabLst>
                      </a:pPr>
                      <a:r>
                        <a:rPr lang="en-GB" sz="1400" dirty="0">
                          <a:latin typeface="Calibri" panose="020F0502020204030204" pitchFamily="34" charset="0"/>
                          <a:ea typeface="Calibri"/>
                          <a:cs typeface="Calibri" panose="020F0502020204030204" pitchFamily="34" charset="0"/>
                        </a:rPr>
                        <a:t>A group or individual work with outside professional </a:t>
                      </a:r>
                    </a:p>
                    <a:p>
                      <a:pPr marL="342900" lvl="0" indent="-342900">
                        <a:lnSpc>
                          <a:spcPct val="115000"/>
                        </a:lnSpc>
                        <a:buFont typeface="Symbol"/>
                        <a:buChar char=""/>
                        <a:tabLst>
                          <a:tab pos="457200" algn="l"/>
                        </a:tabLst>
                      </a:pPr>
                      <a:r>
                        <a:rPr lang="en-GB" sz="1400" dirty="0">
                          <a:latin typeface="Calibri" panose="020F0502020204030204" pitchFamily="34" charset="0"/>
                          <a:ea typeface="Calibri"/>
                          <a:cs typeface="Calibri" panose="020F0502020204030204" pitchFamily="34" charset="0"/>
                        </a:rPr>
                        <a:t>The school may suggest that your child needs some agreed individual support in school. They will tell you how the support will be used and what strategies will be put in place.</a:t>
                      </a:r>
                      <a:endParaRPr lang="en-GB" sz="1400" dirty="0">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9906000" y="842334"/>
            <a:ext cx="1905000" cy="1672265"/>
          </a:xfrm>
          <a:prstGeom prst="wedgeEllipseCallout">
            <a:avLst>
              <a:gd name="adj1" fmla="val -73274"/>
              <a:gd name="adj2" fmla="val 52275"/>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will our school teach and support children with SEND?</a:t>
            </a:r>
          </a:p>
        </p:txBody>
      </p:sp>
    </p:spTree>
    <p:extLst>
      <p:ext uri="{BB962C8B-B14F-4D97-AF65-F5344CB8AC3E}">
        <p14:creationId xmlns:p14="http://schemas.microsoft.com/office/powerpoint/2010/main" val="2712258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684117451"/>
              </p:ext>
            </p:extLst>
          </p:nvPr>
        </p:nvGraphicFramePr>
        <p:xfrm>
          <a:off x="1295400" y="457200"/>
          <a:ext cx="8458200" cy="5074222"/>
        </p:xfrm>
        <a:graphic>
          <a:graphicData uri="http://schemas.openxmlformats.org/drawingml/2006/table">
            <a:tbl>
              <a:tblPr>
                <a:tableStyleId>{93296810-A885-4BE3-A3E7-6D5BEEA58F35}</a:tableStyleId>
              </a:tblPr>
              <a:tblGrid>
                <a:gridCol w="8458200">
                  <a:extLst>
                    <a:ext uri="{9D8B030D-6E8A-4147-A177-3AD203B41FA5}">
                      <a16:colId xmlns:a16="http://schemas.microsoft.com/office/drawing/2014/main" val="20000"/>
                    </a:ext>
                  </a:extLst>
                </a:gridCol>
              </a:tblGrid>
              <a:tr h="4495800">
                <a:tc>
                  <a:txBody>
                    <a:bodyPr/>
                    <a:lstStyle/>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 </a:t>
                      </a:r>
                      <a:r>
                        <a:rPr lang="en-GB" sz="1400" b="1" dirty="0">
                          <a:effectLst/>
                          <a:latin typeface="Calibri" panose="020F0502020204030204" pitchFamily="34" charset="0"/>
                          <a:ea typeface="Calibri"/>
                          <a:cs typeface="Calibri" panose="020F0502020204030204" pitchFamily="34" charset="0"/>
                        </a:rPr>
                        <a:t>Specified Individual support - </a:t>
                      </a:r>
                      <a:r>
                        <a:rPr lang="en-GB" sz="1400" b="1" i="1" dirty="0">
                          <a:effectLst/>
                          <a:latin typeface="Calibri" panose="020F0502020204030204" pitchFamily="34" charset="0"/>
                          <a:ea typeface="Calibri"/>
                          <a:cs typeface="Calibri" panose="020F0502020204030204" pitchFamily="34" charset="0"/>
                        </a:rPr>
                        <a:t>Education, Health and Care Plan (EHCP).</a:t>
                      </a:r>
                      <a:endParaRPr lang="en-GB" sz="1400" dirty="0">
                        <a:effectLst/>
                        <a:latin typeface="Calibri" panose="020F0502020204030204" pitchFamily="34" charset="0"/>
                        <a:ea typeface="Calibri"/>
                        <a:cs typeface="Calibri" panose="020F0502020204030204" pitchFamily="34" charset="0"/>
                      </a:endParaRPr>
                    </a:p>
                    <a:p>
                      <a:pPr algn="l">
                        <a:lnSpc>
                          <a:spcPct val="115000"/>
                        </a:lnSpc>
                        <a:spcAft>
                          <a:spcPts val="0"/>
                        </a:spcAft>
                      </a:pPr>
                      <a:r>
                        <a:rPr lang="en-GB" sz="1400" b="1" i="1" dirty="0">
                          <a:effectLst/>
                          <a:latin typeface="Calibri" panose="020F0502020204030204" pitchFamily="34" charset="0"/>
                          <a:ea typeface="Calibri"/>
                          <a:cs typeface="Calibri" panose="020F0502020204030204" pitchFamily="34" charset="0"/>
                        </a:rPr>
                        <a:t> </a:t>
                      </a:r>
                      <a:endParaRPr lang="en-GB" sz="1400" dirty="0">
                        <a:effectLst/>
                        <a:latin typeface="Calibri" panose="020F0502020204030204" pitchFamily="34" charset="0"/>
                        <a:ea typeface="Calibri"/>
                        <a:cs typeface="Calibri" panose="020F0502020204030204" pitchFamily="34" charset="0"/>
                      </a:endParaRP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The school (or you) can request that the Local Authority (LA) carry out a statutory assessment of your child’s needs. This is a legal process.</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After the school have sent in the request to the LA (with information about your child, including some from you), they will decide whether they think your child’s needs (as described in the paperwork provided), seem complex enough to need a statutory assessment. If this is the case they will ask you and all professionals involved with your child to write a report outlining your child’s needs. </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After the reports have all been sent,</a:t>
                      </a:r>
                      <a:r>
                        <a:rPr lang="en-GB" sz="1400" baseline="0" dirty="0">
                          <a:effectLst/>
                          <a:latin typeface="Calibri" panose="020F0502020204030204" pitchFamily="34" charset="0"/>
                          <a:ea typeface="Calibri"/>
                          <a:cs typeface="Calibri" panose="020F0502020204030204" pitchFamily="34" charset="0"/>
                        </a:rPr>
                        <a:t> </a:t>
                      </a:r>
                      <a:r>
                        <a:rPr lang="en-GB" sz="1400" dirty="0">
                          <a:effectLst/>
                          <a:latin typeface="Calibri" panose="020F0502020204030204" pitchFamily="34" charset="0"/>
                          <a:ea typeface="Calibri"/>
                          <a:cs typeface="Calibri" panose="020F0502020204030204" pitchFamily="34" charset="0"/>
                        </a:rPr>
                        <a:t>the LA will decide if your child’s needs are severe, complex and lifelong and that they need more than 20 hours of support in school to make good progress. If this is the case they will write an EHC Plan. If this is not the case, they will ask the school to continue with the support and also set up a meeting in school to ensure a plan is in place to ensure your child makes as much progress as possible.</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The EHC Plan will outline the provision your child will receive and what</a:t>
                      </a:r>
                      <a:r>
                        <a:rPr lang="en-GB" sz="1400" baseline="0" dirty="0">
                          <a:effectLst/>
                          <a:latin typeface="Calibri" panose="020F0502020204030204" pitchFamily="34" charset="0"/>
                          <a:ea typeface="Calibri"/>
                          <a:cs typeface="Calibri" panose="020F0502020204030204" pitchFamily="34" charset="0"/>
                        </a:rPr>
                        <a:t> </a:t>
                      </a:r>
                      <a:r>
                        <a:rPr lang="en-GB" sz="1400" dirty="0">
                          <a:effectLst/>
                          <a:latin typeface="Calibri" panose="020F0502020204030204" pitchFamily="34" charset="0"/>
                          <a:ea typeface="Calibri"/>
                          <a:cs typeface="Calibri" panose="020F0502020204030204" pitchFamily="34" charset="0"/>
                        </a:rPr>
                        <a:t>strategies must be put in place. It will also have long and short term goals for your child. </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An additional adult may be used to support your child with whole class learning, run individual programmes or run small groups to</a:t>
                      </a:r>
                      <a:r>
                        <a:rPr lang="en-GB" sz="1400" baseline="0" dirty="0">
                          <a:effectLst/>
                          <a:latin typeface="Calibri" panose="020F0502020204030204" pitchFamily="34" charset="0"/>
                          <a:ea typeface="Calibri"/>
                          <a:cs typeface="Calibri" panose="020F0502020204030204" pitchFamily="34" charset="0"/>
                        </a:rPr>
                        <a:t> support their needs</a:t>
                      </a:r>
                      <a:r>
                        <a:rPr lang="en-GB" sz="1400" dirty="0">
                          <a:effectLst/>
                          <a:latin typeface="Calibri" panose="020F0502020204030204" pitchFamily="34" charset="0"/>
                          <a:ea typeface="Calibri"/>
                          <a:cs typeface="Calibri" panose="020F0502020204030204" pitchFamily="34" charset="0"/>
                        </a:rPr>
                        <a:t>.</a:t>
                      </a:r>
                    </a:p>
                    <a:p>
                      <a:pPr marL="342900" lvl="0" indent="-342900" algn="l">
                        <a:lnSpc>
                          <a:spcPct val="115000"/>
                        </a:lnSpc>
                        <a:spcAft>
                          <a:spcPts val="0"/>
                        </a:spcAft>
                        <a:buFont typeface="Symbol"/>
                        <a:buChar char=""/>
                        <a:tabLst>
                          <a:tab pos="457200" algn="l"/>
                        </a:tabLst>
                      </a:pPr>
                      <a:endParaRPr lang="en-GB" sz="1400" dirty="0">
                        <a:solidFill>
                          <a:srgbClr val="000000"/>
                        </a:solidFill>
                        <a:effectLst/>
                        <a:latin typeface="Calibri" panose="020F0502020204030204" pitchFamily="34" charset="0"/>
                        <a:ea typeface="Calibri"/>
                        <a:cs typeface="Calibri" panose="020F0502020204030204" pitchFamily="34" charset="0"/>
                      </a:endParaRPr>
                    </a:p>
                    <a:p>
                      <a:pPr algn="l">
                        <a:spcAft>
                          <a:spcPts val="0"/>
                        </a:spcAft>
                      </a:pPr>
                      <a:r>
                        <a:rPr lang="en-GB" sz="1400" dirty="0">
                          <a:solidFill>
                            <a:srgbClr val="000000"/>
                          </a:solidFill>
                          <a:effectLst/>
                          <a:latin typeface="Calibri" panose="020F0502020204030204" pitchFamily="34" charset="0"/>
                          <a:ea typeface="Calibri"/>
                          <a:cs typeface="Calibri" panose="020F0502020204030204" pitchFamily="34" charset="0"/>
                        </a:rPr>
                        <a:t>For Further information about the EHCP process</a:t>
                      </a:r>
                      <a:r>
                        <a:rPr lang="en-GB" sz="1400" baseline="0" dirty="0">
                          <a:solidFill>
                            <a:srgbClr val="000000"/>
                          </a:solidFill>
                          <a:effectLst/>
                          <a:latin typeface="Calibri" panose="020F0502020204030204" pitchFamily="34" charset="0"/>
                          <a:ea typeface="Calibri"/>
                          <a:cs typeface="Calibri" panose="020F0502020204030204" pitchFamily="34" charset="0"/>
                        </a:rPr>
                        <a:t>, please speak with the SENCO in the first instance or contact IASS (</a:t>
                      </a:r>
                      <a:r>
                        <a:rPr lang="en-GB" sz="1400" dirty="0">
                          <a:solidFill>
                            <a:srgbClr val="000000"/>
                          </a:solidFill>
                          <a:effectLst/>
                          <a:latin typeface="Calibri" panose="020F0502020204030204" pitchFamily="34" charset="0"/>
                          <a:ea typeface="Calibri"/>
                          <a:cs typeface="Calibri" panose="020F0502020204030204" pitchFamily="34" charset="0"/>
                        </a:rPr>
                        <a:t>Information</a:t>
                      </a:r>
                      <a:r>
                        <a:rPr lang="en-GB" sz="1400" baseline="0" dirty="0">
                          <a:solidFill>
                            <a:srgbClr val="000000"/>
                          </a:solidFill>
                          <a:effectLst/>
                          <a:latin typeface="Calibri" panose="020F0502020204030204" pitchFamily="34" charset="0"/>
                          <a:ea typeface="Calibri"/>
                          <a:cs typeface="Calibri" panose="020F0502020204030204" pitchFamily="34" charset="0"/>
                        </a:rPr>
                        <a:t> and Advice Services) </a:t>
                      </a:r>
                      <a:r>
                        <a:rPr lang="en-GB" sz="1400" baseline="0" dirty="0">
                          <a:solidFill>
                            <a:srgbClr val="000000"/>
                          </a:solidFill>
                          <a:effectLst/>
                          <a:latin typeface="Calibri" panose="020F0502020204030204" pitchFamily="34" charset="0"/>
                          <a:ea typeface="Calibri"/>
                          <a:cs typeface="Calibri" panose="020F0502020204030204" pitchFamily="34" charset="0"/>
                          <a:hlinkClick r:id="rId2"/>
                        </a:rPr>
                        <a:t>http://www.iassnorthants.co.uk/Pages/home.aspx</a:t>
                      </a:r>
                      <a:endParaRPr lang="en-GB" sz="1400" baseline="0" dirty="0">
                        <a:solidFill>
                          <a:srgbClr val="000000"/>
                        </a:solidFill>
                        <a:effectLst/>
                        <a:latin typeface="Calibri" panose="020F0502020204030204" pitchFamily="34" charset="0"/>
                        <a:ea typeface="Calibri"/>
                        <a:cs typeface="Calibri" panose="020F0502020204030204" pitchFamily="34" charset="0"/>
                      </a:endParaRPr>
                    </a:p>
                    <a:p>
                      <a:pPr marL="0" lvl="0" indent="0" algn="l">
                        <a:lnSpc>
                          <a:spcPct val="115000"/>
                        </a:lnSpc>
                        <a:spcAft>
                          <a:spcPts val="0"/>
                        </a:spcAft>
                        <a:buFont typeface="Symbol"/>
                        <a:buNone/>
                        <a:tabLst>
                          <a:tab pos="457200" algn="l"/>
                        </a:tabLst>
                      </a:pPr>
                      <a:endParaRPr lang="en-GB" sz="1400" dirty="0">
                        <a:solidFill>
                          <a:srgbClr val="000000"/>
                        </a:solidFill>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5" name="Oval Callout 4"/>
          <p:cNvSpPr/>
          <p:nvPr/>
        </p:nvSpPr>
        <p:spPr>
          <a:xfrm>
            <a:off x="10058400" y="768202"/>
            <a:ext cx="1905000" cy="1672265"/>
          </a:xfrm>
          <a:prstGeom prst="wedgeEllipseCallout">
            <a:avLst>
              <a:gd name="adj1" fmla="val -71842"/>
              <a:gd name="adj2" fmla="val 47379"/>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Calibri" panose="020F0502020204030204" pitchFamily="34" charset="0"/>
                <a:cs typeface="Calibri" panose="020F0502020204030204" pitchFamily="34" charset="0"/>
              </a:rPr>
              <a:t>How will our school teach and support children with SEND?</a:t>
            </a:r>
          </a:p>
        </p:txBody>
      </p:sp>
      <p:sp>
        <p:nvSpPr>
          <p:cNvPr id="9" name="Rectangle 8"/>
          <p:cNvSpPr/>
          <p:nvPr/>
        </p:nvSpPr>
        <p:spPr>
          <a:xfrm>
            <a:off x="3048000" y="1338813"/>
            <a:ext cx="6096000" cy="340093"/>
          </a:xfrm>
          <a:prstGeom prst="rect">
            <a:avLst/>
          </a:prstGeom>
        </p:spPr>
        <p:txBody>
          <a:bodyPr>
            <a:spAutoFit/>
          </a:bodyPr>
          <a:lstStyle/>
          <a:p>
            <a:pPr>
              <a:lnSpc>
                <a:spcPct val="115000"/>
              </a:lnSpc>
            </a:pPr>
            <a:r>
              <a:rPr lang="en-GB" sz="1400" dirty="0">
                <a:latin typeface="Calibri" panose="020F0502020204030204" pitchFamily="34" charset="0"/>
                <a:ea typeface="Calibri"/>
                <a:cs typeface="Calibri" panose="020F0502020204030204" pitchFamily="34" charset="0"/>
              </a:rPr>
              <a:t>. </a:t>
            </a:r>
          </a:p>
        </p:txBody>
      </p:sp>
      <p:sp>
        <p:nvSpPr>
          <p:cNvPr id="2" name="Slide Number Placeholder 1"/>
          <p:cNvSpPr>
            <a:spLocks noGrp="1"/>
          </p:cNvSpPr>
          <p:nvPr>
            <p:ph type="sldNum" sz="quarter" idx="12"/>
          </p:nvPr>
        </p:nvSpPr>
        <p:spPr/>
        <p:txBody>
          <a:bodyPr/>
          <a:lstStyle/>
          <a:p>
            <a:fld id="{289D71E3-7D81-4C24-B9D8-6B108755C64C}" type="slidenum">
              <a:rPr lang="en-US" sz="1400" smtClean="0">
                <a:latin typeface="Calibri" panose="020F0502020204030204" pitchFamily="34" charset="0"/>
                <a:cs typeface="Calibri" panose="020F0502020204030204" pitchFamily="34" charset="0"/>
              </a:rPr>
              <a:t>8</a:t>
            </a:fld>
            <a:endParaRPr lang="en-US" sz="14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925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439635637"/>
              </p:ext>
            </p:extLst>
          </p:nvPr>
        </p:nvGraphicFramePr>
        <p:xfrm>
          <a:off x="2286000" y="1371600"/>
          <a:ext cx="3352800" cy="4053840"/>
        </p:xfrm>
        <a:graphic>
          <a:graphicData uri="http://schemas.openxmlformats.org/drawingml/2006/table">
            <a:tbl>
              <a:tblPr>
                <a:tableStyleId>{93296810-A885-4BE3-A3E7-6D5BEEA58F35}</a:tableStyleId>
              </a:tblPr>
              <a:tblGrid>
                <a:gridCol w="3352800">
                  <a:extLst>
                    <a:ext uri="{9D8B030D-6E8A-4147-A177-3AD203B41FA5}">
                      <a16:colId xmlns:a16="http://schemas.microsoft.com/office/drawing/2014/main" val="20000"/>
                    </a:ext>
                  </a:extLst>
                </a:gridCol>
              </a:tblGrid>
              <a:tr h="3505200">
                <a:tc>
                  <a:txBody>
                    <a:bodyPr/>
                    <a:lstStyle/>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Within our school your child will have a class teacher and also access at times support from a Teaching</a:t>
                      </a:r>
                      <a:r>
                        <a:rPr lang="en-GB" sz="1400" baseline="0" dirty="0">
                          <a:solidFill>
                            <a:schemeClr val="tx1"/>
                          </a:solidFill>
                          <a:effectLst/>
                          <a:latin typeface="Calibri" panose="020F0502020204030204" pitchFamily="34" charset="0"/>
                          <a:ea typeface="Calibri"/>
                          <a:cs typeface="Calibri" panose="020F0502020204030204" pitchFamily="34" charset="0"/>
                        </a:rPr>
                        <a:t> Assistant</a:t>
                      </a:r>
                      <a:r>
                        <a:rPr lang="en-GB" sz="1400" dirty="0">
                          <a:solidFill>
                            <a:schemeClr val="tx1"/>
                          </a:solidFill>
                          <a:effectLst/>
                          <a:latin typeface="Calibri" panose="020F0502020204030204" pitchFamily="34" charset="0"/>
                          <a:ea typeface="Calibri"/>
                          <a:cs typeface="Calibri" panose="020F0502020204030204" pitchFamily="34" charset="0"/>
                        </a:rPr>
                        <a:t>.  Your child may also be assessed by </a:t>
                      </a:r>
                      <a:r>
                        <a:rPr lang="en-GB" sz="1400" dirty="0" err="1">
                          <a:solidFill>
                            <a:schemeClr val="tx1"/>
                          </a:solidFill>
                          <a:effectLst/>
                          <a:latin typeface="Calibri" panose="020F0502020204030204" pitchFamily="34" charset="0"/>
                          <a:ea typeface="Calibri"/>
                          <a:cs typeface="Calibri" panose="020F0502020204030204" pitchFamily="34" charset="0"/>
                        </a:rPr>
                        <a:t>SENCo</a:t>
                      </a:r>
                      <a:r>
                        <a:rPr lang="en-GB" sz="1400" dirty="0">
                          <a:solidFill>
                            <a:schemeClr val="tx1"/>
                          </a:solidFill>
                          <a:effectLst/>
                          <a:latin typeface="Calibri" panose="020F0502020204030204" pitchFamily="34" charset="0"/>
                          <a:ea typeface="Calibri"/>
                          <a:cs typeface="Calibri" panose="020F0502020204030204" pitchFamily="34" charset="0"/>
                        </a:rPr>
                        <a:t> and may work with other professionals who are monitoring outcomes of SEND provision, including the SEND</a:t>
                      </a:r>
                      <a:r>
                        <a:rPr lang="en-GB" sz="1400" baseline="0" dirty="0">
                          <a:solidFill>
                            <a:schemeClr val="tx1"/>
                          </a:solidFill>
                          <a:effectLst/>
                          <a:latin typeface="Calibri" panose="020F0502020204030204" pitchFamily="34" charset="0"/>
                          <a:ea typeface="Calibri"/>
                          <a:cs typeface="Calibri" panose="020F0502020204030204" pitchFamily="34" charset="0"/>
                        </a:rPr>
                        <a:t> Governor</a:t>
                      </a:r>
                      <a:r>
                        <a:rPr lang="en-GB" sz="1400" dirty="0">
                          <a:solidFill>
                            <a:schemeClr val="tx1"/>
                          </a:solidFill>
                          <a:effectLst/>
                          <a:latin typeface="Calibri" panose="020F0502020204030204" pitchFamily="34" charset="0"/>
                          <a:ea typeface="Calibri"/>
                          <a:cs typeface="Calibri" panose="020F0502020204030204" pitchFamily="34" charset="0"/>
                        </a:rPr>
                        <a:t>.  </a:t>
                      </a: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Other people or external agencies that may be involved include:</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Community</a:t>
                      </a:r>
                      <a:r>
                        <a:rPr lang="en-GB" sz="1400" baseline="0" dirty="0">
                          <a:solidFill>
                            <a:schemeClr val="tx1"/>
                          </a:solidFill>
                          <a:effectLst/>
                          <a:latin typeface="Calibri" panose="020F0502020204030204" pitchFamily="34" charset="0"/>
                          <a:ea typeface="Calibri"/>
                          <a:cs typeface="Calibri" panose="020F0502020204030204" pitchFamily="34" charset="0"/>
                        </a:rPr>
                        <a:t> Paediatrician </a:t>
                      </a:r>
                      <a:endParaRPr lang="en-GB" sz="1400" dirty="0">
                        <a:solidFill>
                          <a:schemeClr val="tx1"/>
                        </a:solidFill>
                        <a:effectLst/>
                        <a:latin typeface="Calibri" panose="020F0502020204030204" pitchFamily="34" charset="0"/>
                        <a:ea typeface="Calibri"/>
                        <a:cs typeface="Calibri" panose="020F0502020204030204" pitchFamily="34" charset="0"/>
                      </a:endParaRP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Specialist Support Services</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Educational psychologist</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Occupational Therapy</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Physiotherapy</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Speech and language Service</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School Nurse</a:t>
                      </a:r>
                    </a:p>
                    <a:p>
                      <a:pPr marL="342900" lvl="0" indent="-342900" algn="l">
                        <a:spcAft>
                          <a:spcPts val="0"/>
                        </a:spcAft>
                        <a:buFont typeface="Symbol"/>
                        <a:buChar char=""/>
                        <a:tabLst>
                          <a:tab pos="457200" algn="l"/>
                        </a:tabLst>
                      </a:pPr>
                      <a:r>
                        <a:rPr lang="en-GB" sz="1400" dirty="0">
                          <a:solidFill>
                            <a:schemeClr val="tx1"/>
                          </a:solidFill>
                          <a:effectLst/>
                          <a:latin typeface="Calibri" panose="020F0502020204030204" pitchFamily="34" charset="0"/>
                          <a:ea typeface="Calibri"/>
                          <a:cs typeface="Calibri" panose="020F0502020204030204" pitchFamily="34" charset="0"/>
                        </a:rPr>
                        <a:t>CAMHS</a:t>
                      </a:r>
                    </a:p>
                    <a:p>
                      <a:pPr marL="0" lvl="0" indent="0" algn="l">
                        <a:spcAft>
                          <a:spcPts val="0"/>
                        </a:spcAft>
                        <a:buFont typeface="Symbol"/>
                        <a:buNone/>
                        <a:tabLst>
                          <a:tab pos="457200" algn="l"/>
                        </a:tabLst>
                      </a:pPr>
                      <a:endParaRPr lang="en-GB" sz="1400" dirty="0">
                        <a:solidFill>
                          <a:schemeClr val="tx1"/>
                        </a:solidFill>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14849399"/>
              </p:ext>
            </p:extLst>
          </p:nvPr>
        </p:nvGraphicFramePr>
        <p:xfrm>
          <a:off x="6019800" y="2097433"/>
          <a:ext cx="5029200" cy="3420682"/>
        </p:xfrm>
        <a:graphic>
          <a:graphicData uri="http://schemas.openxmlformats.org/drawingml/2006/table">
            <a:tbl>
              <a:tblPr>
                <a:tableStyleId>{5C22544A-7EE6-4342-B048-85BDC9FD1C3A}</a:tableStyleId>
              </a:tblPr>
              <a:tblGrid>
                <a:gridCol w="5029200">
                  <a:extLst>
                    <a:ext uri="{9D8B030D-6E8A-4147-A177-3AD203B41FA5}">
                      <a16:colId xmlns:a16="http://schemas.microsoft.com/office/drawing/2014/main" val="20000"/>
                    </a:ext>
                  </a:extLst>
                </a:gridCol>
              </a:tblGrid>
              <a:tr h="3169920">
                <a:tc>
                  <a:txBody>
                    <a:bodyPr/>
                    <a:lstStyle/>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The </a:t>
                      </a:r>
                      <a:r>
                        <a:rPr lang="en-GB" sz="1400" dirty="0" err="1">
                          <a:effectLst/>
                          <a:latin typeface="Calibri" panose="020F0502020204030204" pitchFamily="34" charset="0"/>
                          <a:ea typeface="Calibri"/>
                          <a:cs typeface="Calibri" panose="020F0502020204030204" pitchFamily="34" charset="0"/>
                        </a:rPr>
                        <a:t>SENCo’s</a:t>
                      </a:r>
                      <a:r>
                        <a:rPr lang="en-GB" sz="1400" dirty="0">
                          <a:effectLst/>
                          <a:latin typeface="Calibri" panose="020F0502020204030204" pitchFamily="34" charset="0"/>
                          <a:ea typeface="Calibri"/>
                          <a:cs typeface="Calibri" panose="020F0502020204030204" pitchFamily="34" charset="0"/>
                        </a:rPr>
                        <a:t> role is to support the class teacher in identifying your child’s strengths</a:t>
                      </a:r>
                      <a:r>
                        <a:rPr lang="en-GB" sz="1400" baseline="0" dirty="0">
                          <a:effectLst/>
                          <a:latin typeface="Calibri" panose="020F0502020204030204" pitchFamily="34" charset="0"/>
                          <a:ea typeface="Calibri"/>
                          <a:cs typeface="Calibri" panose="020F0502020204030204" pitchFamily="34" charset="0"/>
                        </a:rPr>
                        <a:t> and difficulties and ensure that </a:t>
                      </a:r>
                      <a:r>
                        <a:rPr lang="en-GB" sz="1400" dirty="0">
                          <a:effectLst/>
                          <a:latin typeface="Calibri" panose="020F0502020204030204" pitchFamily="34" charset="0"/>
                          <a:ea typeface="Calibri"/>
                          <a:cs typeface="Calibri" panose="020F0502020204030204" pitchFamily="34" charset="0"/>
                        </a:rPr>
                        <a:t>planning  is differentiated</a:t>
                      </a:r>
                      <a:r>
                        <a:rPr lang="en-GB" sz="1400" baseline="0" dirty="0">
                          <a:effectLst/>
                          <a:latin typeface="Calibri" panose="020F0502020204030204" pitchFamily="34" charset="0"/>
                          <a:ea typeface="Calibri"/>
                          <a:cs typeface="Calibri" panose="020F0502020204030204" pitchFamily="34" charset="0"/>
                        </a:rPr>
                        <a:t> </a:t>
                      </a:r>
                      <a:r>
                        <a:rPr lang="en-GB" sz="1400" dirty="0">
                          <a:effectLst/>
                          <a:latin typeface="Calibri" panose="020F0502020204030204" pitchFamily="34" charset="0"/>
                          <a:ea typeface="Calibri"/>
                          <a:cs typeface="Calibri" panose="020F0502020204030204" pitchFamily="34" charset="0"/>
                        </a:rPr>
                        <a:t>for children with SEND.</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The school has a duty to provide continual professional developments opportunities for all staff to improve the teaching and learning of children including those with SEND. This includes whole school training on SEND issues such as ASD, dyslexia etc.</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Whole staff training to disseminate knowledge, strategies and experience, to ensure consistency of the school’s approach for children with SEND.</a:t>
                      </a:r>
                    </a:p>
                    <a:p>
                      <a:pPr marL="342900" lvl="0" indent="-342900" algn="l">
                        <a:lnSpc>
                          <a:spcPct val="115000"/>
                        </a:lnSpc>
                        <a:spcAft>
                          <a:spcPts val="0"/>
                        </a:spcAft>
                        <a:buFont typeface="Symbol"/>
                        <a:buChar char=""/>
                        <a:tabLst>
                          <a:tab pos="457200" algn="l"/>
                        </a:tabLst>
                      </a:pPr>
                      <a:r>
                        <a:rPr lang="en-GB" sz="1400" dirty="0">
                          <a:effectLst/>
                          <a:latin typeface="Calibri" panose="020F0502020204030204" pitchFamily="34" charset="0"/>
                          <a:ea typeface="Calibri"/>
                          <a:cs typeface="Calibri" panose="020F0502020204030204" pitchFamily="34" charset="0"/>
                        </a:rPr>
                        <a:t>Individual teachers and support staff</a:t>
                      </a:r>
                      <a:r>
                        <a:rPr lang="en-GB" sz="1400" baseline="0" dirty="0">
                          <a:effectLst/>
                          <a:latin typeface="Calibri" panose="020F0502020204030204" pitchFamily="34" charset="0"/>
                          <a:ea typeface="Calibri"/>
                          <a:cs typeface="Calibri" panose="020F0502020204030204" pitchFamily="34" charset="0"/>
                        </a:rPr>
                        <a:t> </a:t>
                      </a:r>
                      <a:r>
                        <a:rPr lang="en-GB" sz="1400" dirty="0">
                          <a:effectLst/>
                          <a:latin typeface="Calibri" panose="020F0502020204030204" pitchFamily="34" charset="0"/>
                          <a:ea typeface="Calibri"/>
                          <a:cs typeface="Calibri" panose="020F0502020204030204" pitchFamily="34" charset="0"/>
                        </a:rPr>
                        <a:t>can  attend training courses that are relevant to the needs of specific children in their class.  </a:t>
                      </a:r>
                      <a:r>
                        <a:rPr lang="en-GB" sz="1400" kern="1200" dirty="0">
                          <a:solidFill>
                            <a:schemeClr val="dk1"/>
                          </a:solidFill>
                          <a:effectLst/>
                          <a:latin typeface="Calibri" panose="020F0502020204030204" pitchFamily="34" charset="0"/>
                          <a:ea typeface="+mn-ea"/>
                          <a:cs typeface="Calibri" panose="020F0502020204030204" pitchFamily="34" charset="0"/>
                        </a:rPr>
                        <a:t>Training takes place on a regular basis. </a:t>
                      </a:r>
                      <a:r>
                        <a:rPr lang="en-GB" sz="1400" dirty="0">
                          <a:effectLst/>
                          <a:latin typeface="Calibri" panose="020F0502020204030204" pitchFamily="34" charset="0"/>
                          <a:ea typeface="Calibri"/>
                          <a:cs typeface="Calibri" panose="020F0502020204030204" pitchFamily="34"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304800" y="152400"/>
            <a:ext cx="1981200" cy="1859280"/>
          </a:xfrm>
          <a:prstGeom prst="wedgeEllipseCallout">
            <a:avLst>
              <a:gd name="adj1" fmla="val 51938"/>
              <a:gd name="adj2" fmla="val 67000"/>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lnSpc>
                <a:spcPct val="115000"/>
              </a:lnSpc>
              <a:defRPr/>
            </a:pPr>
            <a:r>
              <a:rPr lang="en-GB" sz="1600" dirty="0">
                <a:latin typeface="Calibri" panose="020F0502020204030204" pitchFamily="34" charset="0"/>
                <a:cs typeface="Calibri" panose="020F0502020204030204" pitchFamily="34" charset="0"/>
              </a:rPr>
              <a:t>Who will be working with your child?</a:t>
            </a:r>
          </a:p>
        </p:txBody>
      </p:sp>
      <p:sp>
        <p:nvSpPr>
          <p:cNvPr id="2" name="Slide Number Placeholder 1"/>
          <p:cNvSpPr>
            <a:spLocks noGrp="1"/>
          </p:cNvSpPr>
          <p:nvPr>
            <p:ph type="sldNum" sz="quarter" idx="12"/>
          </p:nvPr>
        </p:nvSpPr>
        <p:spPr/>
        <p:txBody>
          <a:bodyPr/>
          <a:lstStyle/>
          <a:p>
            <a:fld id="{289D71E3-7D81-4C24-B9D8-6B108755C64C}" type="slidenum">
              <a:rPr lang="en-US" smtClean="0"/>
              <a:t>9</a:t>
            </a:fld>
            <a:endParaRPr lang="en-US"/>
          </a:p>
        </p:txBody>
      </p:sp>
      <p:sp>
        <p:nvSpPr>
          <p:cNvPr id="5" name="Oval Callout 4"/>
          <p:cNvSpPr/>
          <p:nvPr/>
        </p:nvSpPr>
        <p:spPr>
          <a:xfrm>
            <a:off x="9296400" y="168322"/>
            <a:ext cx="2590800" cy="1843358"/>
          </a:xfrm>
          <a:prstGeom prst="wedgeEllipseCallout">
            <a:avLst>
              <a:gd name="adj1" fmla="val -59504"/>
              <a:gd name="adj2" fmla="val 53618"/>
            </a:avLst>
          </a:prstGeom>
          <a:solidFill>
            <a:schemeClr val="accent1">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are the teachers in school helped to work with children with  SEND and what training do they have?</a:t>
            </a:r>
          </a:p>
        </p:txBody>
      </p:sp>
    </p:spTree>
    <p:extLst>
      <p:ext uri="{BB962C8B-B14F-4D97-AF65-F5344CB8AC3E}">
        <p14:creationId xmlns:p14="http://schemas.microsoft.com/office/powerpoint/2010/main" val="699652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966110181"/>
              </p:ext>
            </p:extLst>
          </p:nvPr>
        </p:nvGraphicFramePr>
        <p:xfrm>
          <a:off x="1959591" y="2133600"/>
          <a:ext cx="4437017" cy="3627120"/>
        </p:xfrm>
        <a:graphic>
          <a:graphicData uri="http://schemas.openxmlformats.org/drawingml/2006/table">
            <a:tbl>
              <a:tblPr>
                <a:tableStyleId>{93296810-A885-4BE3-A3E7-6D5BEEA58F35}</a:tableStyleId>
              </a:tblPr>
              <a:tblGrid>
                <a:gridCol w="4437017">
                  <a:extLst>
                    <a:ext uri="{9D8B030D-6E8A-4147-A177-3AD203B41FA5}">
                      <a16:colId xmlns:a16="http://schemas.microsoft.com/office/drawing/2014/main" val="20000"/>
                    </a:ext>
                  </a:extLst>
                </a:gridCol>
              </a:tblGrid>
              <a:tr h="3581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Calibri" panose="020F0502020204030204" pitchFamily="34" charset="0"/>
                          <a:ea typeface="Calibri"/>
                          <a:cs typeface="Calibri" panose="020F0502020204030204" pitchFamily="34" charset="0"/>
                        </a:rPr>
                        <a:t>Our school considers that t</a:t>
                      </a:r>
                      <a:r>
                        <a:rPr lang="en-GB" sz="1400" baseline="0" dirty="0">
                          <a:solidFill>
                            <a:schemeClr val="tx1"/>
                          </a:solidFill>
                          <a:effectLst/>
                          <a:latin typeface="Calibri" panose="020F0502020204030204" pitchFamily="34" charset="0"/>
                          <a:ea typeface="Calibri"/>
                          <a:cs typeface="Calibri" panose="020F0502020204030204" pitchFamily="34" charset="0"/>
                        </a:rPr>
                        <a:t>he emotional and social development of children is of great importance and </a:t>
                      </a:r>
                      <a:r>
                        <a:rPr lang="en-GB" sz="1400" dirty="0">
                          <a:solidFill>
                            <a:schemeClr val="tx1"/>
                          </a:solidFill>
                          <a:effectLst/>
                          <a:latin typeface="Calibri" panose="020F0502020204030204" pitchFamily="34" charset="0"/>
                          <a:ea typeface="Calibri"/>
                          <a:cs typeface="Calibri" panose="020F0502020204030204" pitchFamily="34" charset="0"/>
                        </a:rPr>
                        <a:t>invests a significant amount of resources to pastoral care. All</a:t>
                      </a:r>
                      <a:r>
                        <a:rPr lang="en-GB" sz="1400" baseline="0" dirty="0">
                          <a:solidFill>
                            <a:schemeClr val="tx1"/>
                          </a:solidFill>
                          <a:effectLst/>
                          <a:latin typeface="Calibri" panose="020F0502020204030204" pitchFamily="34" charset="0"/>
                          <a:ea typeface="Calibri"/>
                          <a:cs typeface="Calibri" panose="020F0502020204030204" pitchFamily="34" charset="0"/>
                        </a:rPr>
                        <a:t> staff in school support children’s emotional and social development, but more direct work is carried out by:</a:t>
                      </a:r>
                      <a:endParaRPr lang="en-GB" sz="1400" dirty="0">
                        <a:solidFill>
                          <a:schemeClr val="tx1"/>
                        </a:solidFill>
                        <a:effectLst/>
                        <a:latin typeface="Calibri" panose="020F0502020204030204" pitchFamily="34" charset="0"/>
                        <a:ea typeface="Calibri"/>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400" dirty="0">
                          <a:solidFill>
                            <a:schemeClr val="tx1"/>
                          </a:solidFill>
                          <a:effectLst/>
                          <a:latin typeface="Calibri" panose="020F0502020204030204" pitchFamily="34" charset="0"/>
                          <a:ea typeface="Calibri"/>
                          <a:cs typeface="Calibri" panose="020F0502020204030204" pitchFamily="34" charset="0"/>
                        </a:rPr>
                        <a:t>Family</a:t>
                      </a:r>
                      <a:r>
                        <a:rPr lang="en-GB" sz="1400" baseline="0" dirty="0">
                          <a:solidFill>
                            <a:schemeClr val="tx1"/>
                          </a:solidFill>
                          <a:effectLst/>
                          <a:latin typeface="Calibri" panose="020F0502020204030204" pitchFamily="34" charset="0"/>
                          <a:ea typeface="Calibri"/>
                          <a:cs typeface="Calibri" panose="020F0502020204030204" pitchFamily="34" charset="0"/>
                        </a:rPr>
                        <a:t> Support Worker (FSW)</a:t>
                      </a:r>
                      <a:r>
                        <a:rPr lang="en-GB" sz="1400" dirty="0">
                          <a:solidFill>
                            <a:schemeClr val="tx1"/>
                          </a:solidFill>
                          <a:effectLst/>
                          <a:latin typeface="Calibri" panose="020F0502020204030204" pitchFamily="34" charset="0"/>
                          <a:ea typeface="Calibri"/>
                          <a:cs typeface="Calibri" panose="020F0502020204030204" pitchFamily="34" charset="0"/>
                        </a:rPr>
                        <a:t> works closely with children and families who need additional emotional and social support.</a:t>
                      </a: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1400" baseline="0" dirty="0">
                          <a:solidFill>
                            <a:schemeClr val="tx1"/>
                          </a:solidFill>
                          <a:effectLst/>
                          <a:latin typeface="Calibri" panose="020F0502020204030204" pitchFamily="34" charset="0"/>
                          <a:ea typeface="Calibri"/>
                          <a:cs typeface="Calibri" panose="020F0502020204030204" pitchFamily="34" charset="0"/>
                        </a:rPr>
                        <a:t>Learning Mentor, </a:t>
                      </a:r>
                      <a:r>
                        <a:rPr lang="en-GB" sz="1400" dirty="0">
                          <a:solidFill>
                            <a:schemeClr val="tx1"/>
                          </a:solidFill>
                          <a:effectLst/>
                          <a:latin typeface="Calibri" panose="020F0502020204030204" pitchFamily="34" charset="0"/>
                          <a:ea typeface="Calibri"/>
                          <a:cs typeface="Calibri" panose="020F0502020204030204" pitchFamily="34" charset="0"/>
                        </a:rPr>
                        <a:t>who</a:t>
                      </a:r>
                      <a:r>
                        <a:rPr lang="en-GB" sz="1400" baseline="0" dirty="0">
                          <a:solidFill>
                            <a:schemeClr val="tx1"/>
                          </a:solidFill>
                          <a:effectLst/>
                          <a:latin typeface="Calibri" panose="020F0502020204030204" pitchFamily="34" charset="0"/>
                          <a:ea typeface="Calibri"/>
                          <a:cs typeface="Calibri" panose="020F0502020204030204" pitchFamily="34" charset="0"/>
                        </a:rPr>
                        <a:t> </a:t>
                      </a:r>
                      <a:r>
                        <a:rPr lang="en-GB" sz="1400" dirty="0">
                          <a:solidFill>
                            <a:schemeClr val="tx1"/>
                          </a:solidFill>
                          <a:effectLst/>
                          <a:latin typeface="Calibri" panose="020F0502020204030204" pitchFamily="34" charset="0"/>
                          <a:ea typeface="Calibri"/>
                          <a:cs typeface="Calibri" panose="020F0502020204030204" pitchFamily="34" charset="0"/>
                        </a:rPr>
                        <a:t>works with children to build confidence and self esteem, develop resilience</a:t>
                      </a:r>
                      <a:r>
                        <a:rPr lang="en-GB" sz="1400" baseline="0" dirty="0">
                          <a:solidFill>
                            <a:schemeClr val="tx1"/>
                          </a:solidFill>
                          <a:effectLst/>
                          <a:latin typeface="Calibri" panose="020F0502020204030204" pitchFamily="34" charset="0"/>
                          <a:ea typeface="Calibri"/>
                          <a:cs typeface="Calibri" panose="020F0502020204030204" pitchFamily="34" charset="0"/>
                        </a:rPr>
                        <a:t> and discuss worries and social difficulties that arise.</a:t>
                      </a:r>
                    </a:p>
                    <a:p>
                      <a:pPr marL="171450" indent="-171450" algn="l">
                        <a:spcAft>
                          <a:spcPts val="0"/>
                        </a:spcAft>
                        <a:buFont typeface="Courier New" panose="02070309020205020404" pitchFamily="49" charset="0"/>
                        <a:buChar char="o"/>
                      </a:pPr>
                      <a:r>
                        <a:rPr lang="en-GB" sz="1400" baseline="0" dirty="0">
                          <a:solidFill>
                            <a:schemeClr val="tx1"/>
                          </a:solidFill>
                          <a:effectLst/>
                          <a:latin typeface="Calibri" panose="020F0502020204030204" pitchFamily="34" charset="0"/>
                          <a:ea typeface="Calibri"/>
                          <a:cs typeface="Calibri" panose="020F0502020204030204" pitchFamily="34" charset="0"/>
                        </a:rPr>
                        <a:t>Both the FSW and Learning Mentor work on strategies to manage feelings, emotions and behaviour.</a:t>
                      </a:r>
                      <a:endParaRPr lang="en-GB" sz="1400" dirty="0">
                        <a:solidFill>
                          <a:schemeClr val="tx1"/>
                        </a:solidFill>
                        <a:effectLst/>
                        <a:latin typeface="Calibri" panose="020F0502020204030204" pitchFamily="34" charset="0"/>
                        <a:ea typeface="Calibri"/>
                        <a:cs typeface="Calibri" panose="020F0502020204030204" pitchFamily="34" charset="0"/>
                      </a:endParaRPr>
                    </a:p>
                    <a:p>
                      <a:pPr marL="171450" indent="-171450" algn="l">
                        <a:spcAft>
                          <a:spcPts val="0"/>
                        </a:spcAft>
                        <a:buFont typeface="Courier New" panose="02070309020205020404" pitchFamily="49" charset="0"/>
                        <a:buChar char="o"/>
                      </a:pPr>
                      <a:r>
                        <a:rPr lang="en-GB" sz="1400" dirty="0">
                          <a:solidFill>
                            <a:schemeClr val="tx1"/>
                          </a:solidFill>
                          <a:effectLst/>
                          <a:latin typeface="Calibri" panose="020F0502020204030204" pitchFamily="34" charset="0"/>
                          <a:ea typeface="Calibri"/>
                          <a:cs typeface="Calibri" panose="020F0502020204030204" pitchFamily="34" charset="0"/>
                        </a:rPr>
                        <a:t>Other external agencies may be contacted to support children who have experienced trauma. </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Our school has a policy of zero tolerance on bullying and all relevant policies are available on the school’s website.</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2" name="Slide Number Placeholder 1"/>
          <p:cNvSpPr>
            <a:spLocks noGrp="1"/>
          </p:cNvSpPr>
          <p:nvPr>
            <p:ph type="sldNum" sz="quarter" idx="12"/>
          </p:nvPr>
        </p:nvSpPr>
        <p:spPr/>
        <p:txBody>
          <a:bodyPr/>
          <a:lstStyle/>
          <a:p>
            <a:fld id="{289D71E3-7D81-4C24-B9D8-6B108755C64C}" type="slidenum">
              <a:rPr lang="en-US" smtClean="0"/>
              <a:t>10</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495032840"/>
              </p:ext>
            </p:extLst>
          </p:nvPr>
        </p:nvGraphicFramePr>
        <p:xfrm>
          <a:off x="6754504" y="303982"/>
          <a:ext cx="4550391" cy="3666046"/>
        </p:xfrm>
        <a:graphic>
          <a:graphicData uri="http://schemas.openxmlformats.org/drawingml/2006/table">
            <a:tbl>
              <a:tblPr>
                <a:tableStyleId>{93296810-A885-4BE3-A3E7-6D5BEEA58F35}</a:tableStyleId>
              </a:tblPr>
              <a:tblGrid>
                <a:gridCol w="4550391">
                  <a:extLst>
                    <a:ext uri="{9D8B030D-6E8A-4147-A177-3AD203B41FA5}">
                      <a16:colId xmlns:a16="http://schemas.microsoft.com/office/drawing/2014/main" val="20000"/>
                    </a:ext>
                  </a:extLst>
                </a:gridCol>
              </a:tblGrid>
              <a:tr h="3202037">
                <a:tc>
                  <a:txBody>
                    <a:bodyPr/>
                    <a:lstStyle/>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The school is accessible to children with physical disability via wide open corridors, disabled toilets and disabled parking spaces.</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We ensure that equipment used is accessible to all children regardless of their needs. </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The school has a disabled access toilet. </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Enrichment activities are extended to all pupils irrelevant of their needs.</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All extra-curricular clubs are fully inclusive and if necessary, school will make additional arrangements. We have before and</a:t>
                      </a:r>
                      <a:r>
                        <a:rPr lang="en-GB" sz="1400" baseline="0" dirty="0">
                          <a:effectLst/>
                          <a:latin typeface="Calibri" panose="020F0502020204030204" pitchFamily="34" charset="0"/>
                          <a:ea typeface="Calibri"/>
                          <a:cs typeface="Calibri" panose="020F0502020204030204" pitchFamily="34" charset="0"/>
                        </a:rPr>
                        <a:t> after school provision on site</a:t>
                      </a:r>
                      <a:r>
                        <a:rPr lang="en-GB" sz="1400" dirty="0">
                          <a:effectLst/>
                          <a:latin typeface="Calibri" panose="020F0502020204030204" pitchFamily="34" charset="0"/>
                          <a:ea typeface="Calibri"/>
                          <a:cs typeface="Calibri" panose="020F0502020204030204" pitchFamily="34" charset="0"/>
                        </a:rPr>
                        <a:t> that is available for all. </a:t>
                      </a:r>
                    </a:p>
                    <a:p>
                      <a:pPr algn="l">
                        <a:lnSpc>
                          <a:spcPct val="115000"/>
                        </a:lnSpc>
                        <a:spcAft>
                          <a:spcPts val="0"/>
                        </a:spcAft>
                      </a:pPr>
                      <a:r>
                        <a:rPr lang="en-GB" sz="1400" dirty="0">
                          <a:effectLst/>
                          <a:latin typeface="Calibri" panose="020F0502020204030204" pitchFamily="34" charset="0"/>
                          <a:ea typeface="Calibri"/>
                          <a:cs typeface="Calibri" panose="020F0502020204030204" pitchFamily="34" charset="0"/>
                        </a:rPr>
                        <a:t>As part of our inclusive curriculum, all school trips (including the residential trip) are available to all pupils, with any extra SEND provision being made where applicable.</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228600" y="152401"/>
            <a:ext cx="3048000" cy="1752600"/>
          </a:xfrm>
          <a:prstGeom prst="wedgeEllipseCallout">
            <a:avLst>
              <a:gd name="adj1" fmla="val 38889"/>
              <a:gd name="adj2" fmla="val 62690"/>
            </a:avLst>
          </a:prstGeom>
          <a:solidFill>
            <a:schemeClr val="accent2">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does our school provide support to improve the emotional and social developments of our SEND pupils?</a:t>
            </a:r>
          </a:p>
        </p:txBody>
      </p:sp>
      <p:sp>
        <p:nvSpPr>
          <p:cNvPr id="7" name="Oval Callout 6"/>
          <p:cNvSpPr/>
          <p:nvPr/>
        </p:nvSpPr>
        <p:spPr>
          <a:xfrm>
            <a:off x="6629400" y="4191000"/>
            <a:ext cx="2743200" cy="1981200"/>
          </a:xfrm>
          <a:prstGeom prst="wedgeEllipseCallout">
            <a:avLst>
              <a:gd name="adj1" fmla="val 39920"/>
              <a:gd name="adj2" fmla="val -64096"/>
            </a:avLst>
          </a:prstGeom>
          <a:solidFill>
            <a:srgbClr val="E820CB"/>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have we made this school accessible to children with SEND?</a:t>
            </a:r>
          </a:p>
          <a:p>
            <a:pPr algn="ctr"/>
            <a:r>
              <a:rPr lang="en-GB" sz="1600" dirty="0">
                <a:latin typeface="Calibri" panose="020F0502020204030204" pitchFamily="34" charset="0"/>
                <a:cs typeface="Calibri" panose="020F0502020204030204" pitchFamily="34" charset="0"/>
              </a:rPr>
              <a:t> (Including after school clubs etc.)</a:t>
            </a:r>
          </a:p>
        </p:txBody>
      </p:sp>
    </p:spTree>
    <p:extLst>
      <p:ext uri="{BB962C8B-B14F-4D97-AF65-F5344CB8AC3E}">
        <p14:creationId xmlns:p14="http://schemas.microsoft.com/office/powerpoint/2010/main" val="682494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706652014"/>
              </p:ext>
            </p:extLst>
          </p:nvPr>
        </p:nvGraphicFramePr>
        <p:xfrm>
          <a:off x="1905000" y="2133600"/>
          <a:ext cx="4343400" cy="3657600"/>
        </p:xfrm>
        <a:graphic>
          <a:graphicData uri="http://schemas.openxmlformats.org/drawingml/2006/table">
            <a:tbl>
              <a:tblPr>
                <a:tableStyleId>{93296810-A885-4BE3-A3E7-6D5BEEA58F35}</a:tableStyleId>
              </a:tblPr>
              <a:tblGrid>
                <a:gridCol w="4343400">
                  <a:extLst>
                    <a:ext uri="{9D8B030D-6E8A-4147-A177-3AD203B41FA5}">
                      <a16:colId xmlns:a16="http://schemas.microsoft.com/office/drawing/2014/main" val="20000"/>
                    </a:ext>
                  </a:extLst>
                </a:gridCol>
              </a:tblGrid>
              <a:tr h="3657600">
                <a:tc>
                  <a:txBody>
                    <a:bodyPr/>
                    <a:lstStyle/>
                    <a:p>
                      <a:pPr marL="342900" lvl="0" indent="-342900" algn="l">
                        <a:spcAft>
                          <a:spcPts val="0"/>
                        </a:spcAft>
                        <a:buFont typeface="Symbol"/>
                        <a:buChar char=""/>
                      </a:pPr>
                      <a:r>
                        <a:rPr lang="en-GB" sz="1400" dirty="0">
                          <a:solidFill>
                            <a:schemeClr val="tx1"/>
                          </a:solidFill>
                          <a:effectLst/>
                          <a:latin typeface="Calibri" panose="020F0502020204030204" pitchFamily="34" charset="0"/>
                          <a:ea typeface="Calibri"/>
                          <a:cs typeface="Calibri" panose="020F0502020204030204" pitchFamily="34" charset="0"/>
                        </a:rPr>
                        <a:t>Progress in additional intervention</a:t>
                      </a:r>
                      <a:r>
                        <a:rPr lang="en-GB" sz="1400" baseline="0" dirty="0">
                          <a:solidFill>
                            <a:schemeClr val="tx1"/>
                          </a:solidFill>
                          <a:effectLst/>
                          <a:latin typeface="Calibri" panose="020F0502020204030204" pitchFamily="34" charset="0"/>
                          <a:ea typeface="Calibri"/>
                          <a:cs typeface="Calibri" panose="020F0502020204030204" pitchFamily="34" charset="0"/>
                        </a:rPr>
                        <a:t> groups is monitored and tracked continuously by the leading adult and this is over seen by the </a:t>
                      </a:r>
                      <a:r>
                        <a:rPr lang="en-GB" sz="1400" baseline="0" dirty="0" err="1">
                          <a:solidFill>
                            <a:schemeClr val="tx1"/>
                          </a:solidFill>
                          <a:effectLst/>
                          <a:latin typeface="Calibri" panose="020F0502020204030204" pitchFamily="34" charset="0"/>
                          <a:ea typeface="Calibri"/>
                          <a:cs typeface="Calibri" panose="020F0502020204030204" pitchFamily="34" charset="0"/>
                        </a:rPr>
                        <a:t>SENCo</a:t>
                      </a:r>
                      <a:r>
                        <a:rPr lang="en-GB" sz="1400" baseline="0" dirty="0">
                          <a:solidFill>
                            <a:schemeClr val="tx1"/>
                          </a:solidFill>
                          <a:effectLst/>
                          <a:latin typeface="Calibri" panose="020F0502020204030204" pitchFamily="34" charset="0"/>
                          <a:ea typeface="Calibri"/>
                          <a:cs typeface="Calibri" panose="020F0502020204030204" pitchFamily="34" charset="0"/>
                        </a:rPr>
                        <a:t>.</a:t>
                      </a:r>
                      <a:endParaRPr lang="en-GB" sz="1400" dirty="0">
                        <a:solidFill>
                          <a:schemeClr val="tx1"/>
                        </a:solidFill>
                        <a:effectLst/>
                        <a:latin typeface="Calibri" panose="020F0502020204030204" pitchFamily="34" charset="0"/>
                        <a:ea typeface="Calibri"/>
                        <a:cs typeface="Calibri" panose="020F050202020403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Symbol"/>
                        <a:buChar char=""/>
                        <a:tabLst/>
                        <a:defRPr/>
                      </a:pPr>
                      <a:r>
                        <a:rPr lang="en-GB" sz="1400" dirty="0">
                          <a:solidFill>
                            <a:schemeClr val="tx1"/>
                          </a:solidFill>
                          <a:effectLst/>
                          <a:latin typeface="Calibri" panose="020F0502020204030204" pitchFamily="34" charset="0"/>
                          <a:ea typeface="Calibri"/>
                          <a:cs typeface="Calibri" panose="020F0502020204030204" pitchFamily="34" charset="0"/>
                        </a:rPr>
                        <a:t>National curriculum outcomes are tracked and used to measure progress made by SEND pupils.</a:t>
                      </a:r>
                    </a:p>
                    <a:p>
                      <a:pPr marL="342900" lvl="0" indent="-342900" algn="l">
                        <a:spcAft>
                          <a:spcPts val="0"/>
                        </a:spcAft>
                        <a:buFont typeface="Symbol"/>
                        <a:buChar char=""/>
                      </a:pPr>
                      <a:r>
                        <a:rPr lang="en-GB" sz="1400" dirty="0">
                          <a:solidFill>
                            <a:schemeClr val="tx1"/>
                          </a:solidFill>
                          <a:effectLst/>
                          <a:latin typeface="Calibri" panose="020F0502020204030204" pitchFamily="34" charset="0"/>
                          <a:ea typeface="Calibri"/>
                          <a:cs typeface="Calibri" panose="020F0502020204030204" pitchFamily="34" charset="0"/>
                        </a:rPr>
                        <a:t>Pre-Key</a:t>
                      </a:r>
                      <a:r>
                        <a:rPr lang="en-GB" sz="1400" baseline="0" dirty="0">
                          <a:solidFill>
                            <a:schemeClr val="tx1"/>
                          </a:solidFill>
                          <a:effectLst/>
                          <a:latin typeface="Calibri" panose="020F0502020204030204" pitchFamily="34" charset="0"/>
                          <a:ea typeface="Calibri"/>
                          <a:cs typeface="Calibri" panose="020F0502020204030204" pitchFamily="34" charset="0"/>
                        </a:rPr>
                        <a:t> Stage statements are </a:t>
                      </a:r>
                      <a:r>
                        <a:rPr lang="en-GB" sz="1400" dirty="0">
                          <a:solidFill>
                            <a:schemeClr val="tx1"/>
                          </a:solidFill>
                          <a:effectLst/>
                          <a:latin typeface="Calibri" panose="020F0502020204030204" pitchFamily="34" charset="0"/>
                          <a:ea typeface="Calibri"/>
                          <a:cs typeface="Calibri" panose="020F0502020204030204" pitchFamily="34" charset="0"/>
                        </a:rPr>
                        <a:t>used to measure progress for some SEND pupils.</a:t>
                      </a:r>
                    </a:p>
                    <a:p>
                      <a:pPr marL="342900" lvl="0" indent="-342900" algn="l">
                        <a:spcAft>
                          <a:spcPts val="0"/>
                        </a:spcAft>
                        <a:buFont typeface="Symbol"/>
                        <a:buChar char=""/>
                      </a:pPr>
                      <a:r>
                        <a:rPr lang="en-GB" sz="1400" dirty="0">
                          <a:solidFill>
                            <a:schemeClr val="tx1"/>
                          </a:solidFill>
                          <a:effectLst/>
                          <a:latin typeface="Calibri" panose="020F0502020204030204" pitchFamily="34" charset="0"/>
                          <a:ea typeface="Calibri"/>
                          <a:cs typeface="Calibri" panose="020F0502020204030204" pitchFamily="34" charset="0"/>
                        </a:rPr>
                        <a:t>Termly pupil progress meetings are held with the class teachers, </a:t>
                      </a:r>
                      <a:r>
                        <a:rPr lang="en-GB" sz="1400" dirty="0" err="1">
                          <a:solidFill>
                            <a:schemeClr val="tx1"/>
                          </a:solidFill>
                          <a:effectLst/>
                          <a:latin typeface="Calibri" panose="020F0502020204030204" pitchFamily="34" charset="0"/>
                          <a:ea typeface="Calibri"/>
                          <a:cs typeface="Calibri" panose="020F0502020204030204" pitchFamily="34" charset="0"/>
                        </a:rPr>
                        <a:t>SENCo</a:t>
                      </a:r>
                      <a:r>
                        <a:rPr lang="en-GB" sz="1400" dirty="0">
                          <a:solidFill>
                            <a:schemeClr val="tx1"/>
                          </a:solidFill>
                          <a:effectLst/>
                          <a:latin typeface="Calibri" panose="020F0502020204030204" pitchFamily="34" charset="0"/>
                          <a:ea typeface="Calibri"/>
                          <a:cs typeface="Calibri" panose="020F0502020204030204" pitchFamily="34" charset="0"/>
                        </a:rPr>
                        <a:t>,</a:t>
                      </a:r>
                      <a:r>
                        <a:rPr lang="en-GB" sz="1400" baseline="0" dirty="0">
                          <a:solidFill>
                            <a:schemeClr val="tx1"/>
                          </a:solidFill>
                          <a:effectLst/>
                          <a:latin typeface="Calibri" panose="020F0502020204030204" pitchFamily="34" charset="0"/>
                          <a:ea typeface="Calibri"/>
                          <a:cs typeface="Calibri" panose="020F0502020204030204" pitchFamily="34" charset="0"/>
                        </a:rPr>
                        <a:t> Deputy </a:t>
                      </a:r>
                      <a:r>
                        <a:rPr lang="en-GB" sz="1400" baseline="0" dirty="0" err="1">
                          <a:solidFill>
                            <a:schemeClr val="tx1"/>
                          </a:solidFill>
                          <a:effectLst/>
                          <a:latin typeface="Calibri" panose="020F0502020204030204" pitchFamily="34" charset="0"/>
                          <a:ea typeface="Calibri"/>
                          <a:cs typeface="Calibri" panose="020F0502020204030204" pitchFamily="34" charset="0"/>
                        </a:rPr>
                        <a:t>Headteacher</a:t>
                      </a:r>
                      <a:r>
                        <a:rPr lang="en-GB" sz="1400" dirty="0">
                          <a:solidFill>
                            <a:schemeClr val="tx1"/>
                          </a:solidFill>
                          <a:effectLst/>
                          <a:latin typeface="Calibri" panose="020F0502020204030204" pitchFamily="34" charset="0"/>
                          <a:ea typeface="Calibri"/>
                          <a:cs typeface="Calibri" panose="020F0502020204030204" pitchFamily="34" charset="0"/>
                        </a:rPr>
                        <a:t> and the Headteacher.</a:t>
                      </a:r>
                    </a:p>
                    <a:p>
                      <a:pPr marL="342900" lvl="0" indent="-342900" algn="l">
                        <a:spcAft>
                          <a:spcPts val="0"/>
                        </a:spcAft>
                        <a:buFont typeface="Symbol"/>
                        <a:buChar char=""/>
                      </a:pPr>
                      <a:r>
                        <a:rPr lang="en-GB" sz="1400" dirty="0">
                          <a:solidFill>
                            <a:schemeClr val="tx1"/>
                          </a:solidFill>
                          <a:effectLst/>
                          <a:latin typeface="Calibri" panose="020F0502020204030204" pitchFamily="34" charset="0"/>
                          <a:ea typeface="Calibri"/>
                          <a:cs typeface="Calibri" panose="020F0502020204030204" pitchFamily="34" charset="0"/>
                        </a:rPr>
                        <a:t>A Provision</a:t>
                      </a:r>
                      <a:r>
                        <a:rPr lang="en-GB" sz="1400" baseline="0" dirty="0">
                          <a:solidFill>
                            <a:schemeClr val="tx1"/>
                          </a:solidFill>
                          <a:effectLst/>
                          <a:latin typeface="Calibri" panose="020F0502020204030204" pitchFamily="34" charset="0"/>
                          <a:ea typeface="Calibri"/>
                          <a:cs typeface="Calibri" panose="020F0502020204030204" pitchFamily="34" charset="0"/>
                        </a:rPr>
                        <a:t> Map is</a:t>
                      </a:r>
                      <a:r>
                        <a:rPr lang="en-GB" sz="1400" dirty="0">
                          <a:solidFill>
                            <a:schemeClr val="tx1"/>
                          </a:solidFill>
                          <a:effectLst/>
                          <a:latin typeface="Calibri" panose="020F0502020204030204" pitchFamily="34" charset="0"/>
                          <a:ea typeface="Calibri"/>
                          <a:cs typeface="Calibri" panose="020F0502020204030204" pitchFamily="34" charset="0"/>
                        </a:rPr>
                        <a:t> used to monitor provision across all year groups and outcomes</a:t>
                      </a:r>
                      <a:r>
                        <a:rPr lang="en-GB" sz="1400" baseline="0" dirty="0">
                          <a:solidFill>
                            <a:schemeClr val="tx1"/>
                          </a:solidFill>
                          <a:effectLst/>
                          <a:latin typeface="Calibri" panose="020F0502020204030204" pitchFamily="34" charset="0"/>
                          <a:ea typeface="Calibri"/>
                          <a:cs typeface="Calibri" panose="020F0502020204030204" pitchFamily="34" charset="0"/>
                        </a:rPr>
                        <a:t> are recorded</a:t>
                      </a:r>
                      <a:r>
                        <a:rPr lang="en-GB" sz="1400" dirty="0">
                          <a:solidFill>
                            <a:schemeClr val="tx1"/>
                          </a:solidFill>
                          <a:effectLst/>
                          <a:latin typeface="Calibri" panose="020F0502020204030204" pitchFamily="34" charset="0"/>
                          <a:ea typeface="Calibri"/>
                          <a:cs typeface="Calibri" panose="020F0502020204030204" pitchFamily="34" charset="0"/>
                        </a:rPr>
                        <a:t>.</a:t>
                      </a:r>
                    </a:p>
                    <a:p>
                      <a:pPr marL="342900" lvl="0" indent="-342900" algn="l">
                        <a:spcAft>
                          <a:spcPts val="0"/>
                        </a:spcAft>
                        <a:buFont typeface="Symbol"/>
                        <a:buChar char=""/>
                      </a:pPr>
                      <a:r>
                        <a:rPr lang="en-GB" sz="1400" dirty="0">
                          <a:solidFill>
                            <a:schemeClr val="tx1"/>
                          </a:solidFill>
                          <a:effectLst/>
                          <a:latin typeface="Calibri" panose="020F0502020204030204" pitchFamily="34" charset="0"/>
                          <a:ea typeface="Calibri"/>
                          <a:cs typeface="Calibri" panose="020F0502020204030204" pitchFamily="34" charset="0"/>
                        </a:rPr>
                        <a:t>Inclusion meetings and Annual Review Meetings are held for some SEND pupils.</a:t>
                      </a:r>
                    </a:p>
                    <a:p>
                      <a:pPr marL="342900" lvl="0" indent="-342900" algn="l">
                        <a:spcAft>
                          <a:spcPts val="0"/>
                        </a:spcAft>
                        <a:buFont typeface="Symbol"/>
                        <a:buChar char=""/>
                      </a:pPr>
                      <a:r>
                        <a:rPr lang="en-GB" sz="1400" dirty="0">
                          <a:solidFill>
                            <a:schemeClr val="tx1"/>
                          </a:solidFill>
                          <a:effectLst/>
                          <a:latin typeface="Calibri" panose="020F0502020204030204" pitchFamily="34" charset="0"/>
                          <a:ea typeface="Calibri"/>
                          <a:cs typeface="Calibri" panose="020F0502020204030204" pitchFamily="34" charset="0"/>
                        </a:rPr>
                        <a:t>Information is shared with parents at Parent’s Evenings and through your child’s annual report.</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141463" y="157480"/>
            <a:ext cx="2677937" cy="1671320"/>
          </a:xfrm>
          <a:prstGeom prst="wedgeEllipseCallout">
            <a:avLst>
              <a:gd name="adj1" fmla="val 20556"/>
              <a:gd name="adj2" fmla="val 72661"/>
            </a:avLst>
          </a:prstGeom>
          <a:solidFill>
            <a:srgbClr val="FF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Calibri" panose="020F0502020204030204" pitchFamily="34" charset="0"/>
                <a:cs typeface="Calibri" panose="020F0502020204030204" pitchFamily="34" charset="0"/>
              </a:rPr>
              <a:t>How do we assess and evaluate the provision that has been arranged for your child and the progress that they are making?</a:t>
            </a:r>
          </a:p>
        </p:txBody>
      </p:sp>
      <p:sp>
        <p:nvSpPr>
          <p:cNvPr id="2" name="Slide Number Placeholder 1"/>
          <p:cNvSpPr>
            <a:spLocks noGrp="1"/>
          </p:cNvSpPr>
          <p:nvPr>
            <p:ph type="sldNum" sz="quarter" idx="12"/>
          </p:nvPr>
        </p:nvSpPr>
        <p:spPr/>
        <p:txBody>
          <a:bodyPr/>
          <a:lstStyle/>
          <a:p>
            <a:fld id="{289D71E3-7D81-4C24-B9D8-6B108755C64C}" type="slidenum">
              <a:rPr lang="en-US" smtClean="0"/>
              <a:t>11</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150578063"/>
              </p:ext>
            </p:extLst>
          </p:nvPr>
        </p:nvGraphicFramePr>
        <p:xfrm>
          <a:off x="7467600" y="457200"/>
          <a:ext cx="4114800" cy="5547360"/>
        </p:xfrm>
        <a:graphic>
          <a:graphicData uri="http://schemas.openxmlformats.org/drawingml/2006/table">
            <a:tbl>
              <a:tblPr>
                <a:tableStyleId>{93296810-A885-4BE3-A3E7-6D5BEEA58F35}</a:tableStyleId>
              </a:tblPr>
              <a:tblGrid>
                <a:gridCol w="4114800">
                  <a:extLst>
                    <a:ext uri="{9D8B030D-6E8A-4147-A177-3AD203B41FA5}">
                      <a16:colId xmlns:a16="http://schemas.microsoft.com/office/drawing/2014/main" val="20000"/>
                    </a:ext>
                  </a:extLst>
                </a:gridCol>
              </a:tblGrid>
              <a:tr h="4572000">
                <a:tc>
                  <a:txBody>
                    <a:bodyPr/>
                    <a:lstStyle/>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The Abbey Primary School is part of Inspire Multi Academy Trust (</a:t>
                      </a:r>
                      <a:r>
                        <a:rPr lang="en-GB" sz="1400" dirty="0" err="1">
                          <a:solidFill>
                            <a:schemeClr val="tx1"/>
                          </a:solidFill>
                          <a:effectLst/>
                          <a:latin typeface="Calibri" panose="020F0502020204030204" pitchFamily="34" charset="0"/>
                          <a:ea typeface="Calibri"/>
                          <a:cs typeface="Calibri" panose="020F0502020204030204" pitchFamily="34" charset="0"/>
                        </a:rPr>
                        <a:t>InMAT</a:t>
                      </a:r>
                      <a:r>
                        <a:rPr lang="en-GB" sz="1400" dirty="0">
                          <a:solidFill>
                            <a:schemeClr val="tx1"/>
                          </a:solidFill>
                          <a:effectLst/>
                          <a:latin typeface="Calibri" panose="020F0502020204030204" pitchFamily="34" charset="0"/>
                          <a:ea typeface="Calibri"/>
                          <a:cs typeface="Calibri" panose="020F0502020204030204" pitchFamily="34" charset="0"/>
                        </a:rPr>
                        <a:t>) and are accountable to </a:t>
                      </a:r>
                      <a:r>
                        <a:rPr lang="en-GB" sz="1400" dirty="0" err="1">
                          <a:solidFill>
                            <a:schemeClr val="tx1"/>
                          </a:solidFill>
                          <a:effectLst/>
                          <a:latin typeface="Calibri" panose="020F0502020204030204" pitchFamily="34" charset="0"/>
                          <a:ea typeface="Calibri"/>
                          <a:cs typeface="Calibri" panose="020F0502020204030204" pitchFamily="34" charset="0"/>
                        </a:rPr>
                        <a:t>InMAT</a:t>
                      </a:r>
                      <a:r>
                        <a:rPr lang="en-GB" sz="1400" baseline="0" dirty="0">
                          <a:solidFill>
                            <a:schemeClr val="tx1"/>
                          </a:solidFill>
                          <a:effectLst/>
                          <a:latin typeface="Calibri" panose="020F0502020204030204" pitchFamily="34" charset="0"/>
                          <a:ea typeface="Calibri"/>
                          <a:cs typeface="Calibri" panose="020F0502020204030204" pitchFamily="34" charset="0"/>
                        </a:rPr>
                        <a:t> and </a:t>
                      </a:r>
                      <a:r>
                        <a:rPr lang="en-GB" sz="1400" dirty="0">
                          <a:solidFill>
                            <a:schemeClr val="tx1"/>
                          </a:solidFill>
                          <a:effectLst/>
                          <a:latin typeface="Calibri" panose="020F0502020204030204" pitchFamily="34" charset="0"/>
                          <a:ea typeface="Calibri"/>
                          <a:cs typeface="Calibri" panose="020F0502020204030204" pitchFamily="34" charset="0"/>
                        </a:rPr>
                        <a:t>the governing body.  Parent and staff representatives are elected to the Governing Body.  In addition, they can appoint their own Community Governors and it is traditionally these posts which the Governing Body uses to cover skills gaps, hence these posts are often being offered to Governors from the business community.</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 </a:t>
                      </a:r>
                    </a:p>
                    <a:p>
                      <a:pPr algn="l">
                        <a:spcAft>
                          <a:spcPts val="0"/>
                        </a:spcAft>
                      </a:pPr>
                      <a:r>
                        <a:rPr lang="en-GB" sz="1400" dirty="0" err="1">
                          <a:solidFill>
                            <a:schemeClr val="tx1"/>
                          </a:solidFill>
                          <a:effectLst/>
                          <a:latin typeface="Calibri" panose="020F0502020204030204" pitchFamily="34" charset="0"/>
                          <a:ea typeface="Calibri"/>
                          <a:cs typeface="Calibri" panose="020F0502020204030204" pitchFamily="34" charset="0"/>
                        </a:rPr>
                        <a:t>InMAT</a:t>
                      </a:r>
                      <a:r>
                        <a:rPr lang="en-GB" sz="1400" dirty="0">
                          <a:solidFill>
                            <a:schemeClr val="tx1"/>
                          </a:solidFill>
                          <a:effectLst/>
                          <a:latin typeface="Calibri" panose="020F0502020204030204" pitchFamily="34" charset="0"/>
                          <a:ea typeface="Calibri"/>
                          <a:cs typeface="Calibri" panose="020F0502020204030204" pitchFamily="34" charset="0"/>
                        </a:rPr>
                        <a:t> and the Governing Body is responsible for the conduct of it’s school, and must promote high standards of educational achievement at the school.</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 </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The SEND Governor must liaise</a:t>
                      </a:r>
                      <a:r>
                        <a:rPr lang="en-GB" sz="1400" baseline="0" dirty="0">
                          <a:solidFill>
                            <a:schemeClr val="tx1"/>
                          </a:solidFill>
                          <a:effectLst/>
                          <a:latin typeface="Calibri" panose="020F0502020204030204" pitchFamily="34" charset="0"/>
                          <a:ea typeface="Calibri"/>
                          <a:cs typeface="Calibri" panose="020F0502020204030204" pitchFamily="34" charset="0"/>
                        </a:rPr>
                        <a:t> with the </a:t>
                      </a:r>
                      <a:r>
                        <a:rPr lang="en-GB" sz="1400" baseline="0" dirty="0" err="1">
                          <a:solidFill>
                            <a:schemeClr val="tx1"/>
                          </a:solidFill>
                          <a:effectLst/>
                          <a:latin typeface="Calibri" panose="020F0502020204030204" pitchFamily="34" charset="0"/>
                          <a:ea typeface="Calibri"/>
                          <a:cs typeface="Calibri" panose="020F0502020204030204" pitchFamily="34" charset="0"/>
                        </a:rPr>
                        <a:t>SENCo</a:t>
                      </a:r>
                      <a:r>
                        <a:rPr lang="en-GB" sz="1400" baseline="0" dirty="0">
                          <a:solidFill>
                            <a:schemeClr val="tx1"/>
                          </a:solidFill>
                          <a:effectLst/>
                          <a:latin typeface="Calibri" panose="020F0502020204030204" pitchFamily="34" charset="0"/>
                          <a:ea typeface="Calibri"/>
                          <a:cs typeface="Calibri" panose="020F0502020204030204" pitchFamily="34" charset="0"/>
                        </a:rPr>
                        <a:t> to </a:t>
                      </a:r>
                      <a:r>
                        <a:rPr lang="en-GB" sz="1400" dirty="0">
                          <a:solidFill>
                            <a:schemeClr val="tx1"/>
                          </a:solidFill>
                          <a:effectLst/>
                          <a:latin typeface="Calibri" panose="020F0502020204030204" pitchFamily="34" charset="0"/>
                          <a:ea typeface="Calibri"/>
                          <a:cs typeface="Calibri" panose="020F0502020204030204" pitchFamily="34" charset="0"/>
                        </a:rPr>
                        <a:t>ensure that the school makes the necessary provision for every pupil with SEND.  A SEND Governor provides the link between the Governing Body and the school in relation to pupils with SEND. It is their role to help raise awareness of SEND issues at Governing Body meetings and give up-to-date information on SEND provision.</a:t>
                      </a: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All SEND and Inclusion policies can be found on the school website</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7" name="Oval Callout 6"/>
          <p:cNvSpPr/>
          <p:nvPr/>
        </p:nvSpPr>
        <p:spPr>
          <a:xfrm>
            <a:off x="5105400" y="152400"/>
            <a:ext cx="2057400" cy="1828800"/>
          </a:xfrm>
          <a:prstGeom prst="wedgeEllipseCallout">
            <a:avLst>
              <a:gd name="adj1" fmla="val 66743"/>
              <a:gd name="adj2" fmla="val 58908"/>
            </a:avLst>
          </a:prstGeom>
          <a:solidFill>
            <a:schemeClr val="accent1">
              <a:lumMod val="5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Where can you find our SEND policy(s) and what is the role of the Governors?</a:t>
            </a:r>
          </a:p>
        </p:txBody>
      </p:sp>
    </p:spTree>
    <p:extLst>
      <p:ext uri="{BB962C8B-B14F-4D97-AF65-F5344CB8AC3E}">
        <p14:creationId xmlns:p14="http://schemas.microsoft.com/office/powerpoint/2010/main" val="2206701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154849038"/>
              </p:ext>
            </p:extLst>
          </p:nvPr>
        </p:nvGraphicFramePr>
        <p:xfrm>
          <a:off x="152400" y="2362200"/>
          <a:ext cx="6172200" cy="1600200"/>
        </p:xfrm>
        <a:graphic>
          <a:graphicData uri="http://schemas.openxmlformats.org/drawingml/2006/table">
            <a:tbl>
              <a:tblPr>
                <a:tableStyleId>{93296810-A885-4BE3-A3E7-6D5BEEA58F35}</a:tableStyleId>
              </a:tblPr>
              <a:tblGrid>
                <a:gridCol w="6172200">
                  <a:extLst>
                    <a:ext uri="{9D8B030D-6E8A-4147-A177-3AD203B41FA5}">
                      <a16:colId xmlns:a16="http://schemas.microsoft.com/office/drawing/2014/main" val="20000"/>
                    </a:ext>
                  </a:extLst>
                </a:gridCol>
              </a:tblGrid>
              <a:tr h="1600200">
                <a:tc>
                  <a:txBody>
                    <a:bodyPr/>
                    <a:lstStyle/>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I</a:t>
                      </a:r>
                      <a:r>
                        <a:rPr lang="en-GB" sz="1400" baseline="0" dirty="0">
                          <a:solidFill>
                            <a:schemeClr val="tx1"/>
                          </a:solidFill>
                          <a:effectLst/>
                          <a:latin typeface="Calibri" panose="020F0502020204030204" pitchFamily="34" charset="0"/>
                          <a:ea typeface="Calibri"/>
                          <a:cs typeface="Calibri" panose="020F0502020204030204" pitchFamily="34" charset="0"/>
                        </a:rPr>
                        <a:t>f you have any concerns about the provision your child may be receiving or the progress they are making, your  f</a:t>
                      </a:r>
                      <a:r>
                        <a:rPr lang="en-GB" sz="1400" dirty="0">
                          <a:solidFill>
                            <a:schemeClr val="tx1"/>
                          </a:solidFill>
                          <a:effectLst/>
                          <a:latin typeface="Calibri" panose="020F0502020204030204" pitchFamily="34" charset="0"/>
                          <a:ea typeface="Calibri"/>
                          <a:cs typeface="Calibri" panose="020F0502020204030204" pitchFamily="34" charset="0"/>
                        </a:rPr>
                        <a:t>irst point of contact should</a:t>
                      </a:r>
                      <a:r>
                        <a:rPr lang="en-GB" sz="1400" baseline="0" dirty="0">
                          <a:solidFill>
                            <a:schemeClr val="tx1"/>
                          </a:solidFill>
                          <a:effectLst/>
                          <a:latin typeface="Calibri" panose="020F0502020204030204" pitchFamily="34" charset="0"/>
                          <a:ea typeface="Calibri"/>
                          <a:cs typeface="Calibri" panose="020F0502020204030204" pitchFamily="34" charset="0"/>
                        </a:rPr>
                        <a:t> be your child’s class teacher.  If you wish to discuss your concerns further, you can ask to speak with the </a:t>
                      </a:r>
                      <a:r>
                        <a:rPr lang="en-GB" sz="1400" baseline="0" dirty="0" err="1">
                          <a:solidFill>
                            <a:schemeClr val="tx1"/>
                          </a:solidFill>
                          <a:effectLst/>
                          <a:latin typeface="Calibri" panose="020F0502020204030204" pitchFamily="34" charset="0"/>
                          <a:ea typeface="Calibri"/>
                          <a:cs typeface="Calibri" panose="020F0502020204030204" pitchFamily="34" charset="0"/>
                        </a:rPr>
                        <a:t>SENCo</a:t>
                      </a:r>
                      <a:r>
                        <a:rPr lang="en-GB" sz="1400" baseline="0" dirty="0">
                          <a:solidFill>
                            <a:schemeClr val="tx1"/>
                          </a:solidFill>
                          <a:effectLst/>
                          <a:latin typeface="Calibri" panose="020F0502020204030204" pitchFamily="34" charset="0"/>
                          <a:ea typeface="Calibri"/>
                          <a:cs typeface="Calibri" panose="020F0502020204030204" pitchFamily="34" charset="0"/>
                        </a:rPr>
                        <a:t>, Key Stage Lead or </a:t>
                      </a:r>
                      <a:r>
                        <a:rPr lang="en-GB" sz="1400" baseline="0" dirty="0" err="1">
                          <a:solidFill>
                            <a:schemeClr val="tx1"/>
                          </a:solidFill>
                          <a:effectLst/>
                          <a:latin typeface="Calibri" panose="020F0502020204030204" pitchFamily="34" charset="0"/>
                          <a:ea typeface="Calibri"/>
                          <a:cs typeface="Calibri" panose="020F0502020204030204" pitchFamily="34" charset="0"/>
                        </a:rPr>
                        <a:t>Headteacher</a:t>
                      </a:r>
                      <a:r>
                        <a:rPr lang="en-GB" sz="1400" baseline="0" dirty="0">
                          <a:solidFill>
                            <a:schemeClr val="tx1"/>
                          </a:solidFill>
                          <a:effectLst/>
                          <a:latin typeface="Calibri" panose="020F0502020204030204" pitchFamily="34" charset="0"/>
                          <a:ea typeface="Calibri"/>
                          <a:cs typeface="Calibri" panose="020F0502020204030204" pitchFamily="34" charset="0"/>
                        </a:rPr>
                        <a:t>.</a:t>
                      </a: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 </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If you are still not happy, you can request a meeting with our Chair of Governor’s or SEND Governor who can be contacted through the school.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5" name="Oval Callout 4"/>
          <p:cNvSpPr/>
          <p:nvPr/>
        </p:nvSpPr>
        <p:spPr>
          <a:xfrm>
            <a:off x="3886200" y="438145"/>
            <a:ext cx="2438400" cy="1643743"/>
          </a:xfrm>
          <a:prstGeom prst="wedgeEllipseCallout">
            <a:avLst>
              <a:gd name="adj1" fmla="val 62225"/>
              <a:gd name="adj2" fmla="val 24968"/>
            </a:avLst>
          </a:prstGeom>
          <a:solidFill>
            <a:srgbClr val="7030A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How can the Local Educational Authority support me?</a:t>
            </a:r>
          </a:p>
        </p:txBody>
      </p:sp>
      <p:graphicFrame>
        <p:nvGraphicFramePr>
          <p:cNvPr id="6" name="Table 5"/>
          <p:cNvGraphicFramePr>
            <a:graphicFrameLocks noGrp="1"/>
          </p:cNvGraphicFramePr>
          <p:nvPr>
            <p:extLst>
              <p:ext uri="{D42A27DB-BD31-4B8C-83A1-F6EECF244321}">
                <p14:modId xmlns:p14="http://schemas.microsoft.com/office/powerpoint/2010/main" val="46127829"/>
              </p:ext>
            </p:extLst>
          </p:nvPr>
        </p:nvGraphicFramePr>
        <p:xfrm>
          <a:off x="6629400" y="443225"/>
          <a:ext cx="5029200" cy="5120640"/>
        </p:xfrm>
        <a:graphic>
          <a:graphicData uri="http://schemas.openxmlformats.org/drawingml/2006/table">
            <a:tbl>
              <a:tblPr>
                <a:tableStyleId>{5C22544A-7EE6-4342-B048-85BDC9FD1C3A}</a:tableStyleId>
              </a:tblPr>
              <a:tblGrid>
                <a:gridCol w="5029200">
                  <a:extLst>
                    <a:ext uri="{9D8B030D-6E8A-4147-A177-3AD203B41FA5}">
                      <a16:colId xmlns:a16="http://schemas.microsoft.com/office/drawing/2014/main" val="20000"/>
                    </a:ext>
                  </a:extLst>
                </a:gridCol>
              </a:tblGrid>
              <a:tr h="4191000">
                <a:tc>
                  <a:txBody>
                    <a:bodyPr/>
                    <a:lstStyle/>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In line with the new SEND Code of Practise (2014) all Local Educational Authorities must display their own Local Offer of Support For Children and Young People With Special Educational Needs and Disabilities (SEND) and the families that support them. </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Please see the following link to see Northamptonshire’s Local Offer.</a:t>
                      </a: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dirty="0">
                          <a:hlinkClick r:id="rId2"/>
                        </a:rPr>
                        <a:t>Local Offer | West Northamptonshire Council (westnorthants.gov.uk)</a:t>
                      </a:r>
                      <a:endParaRPr lang="en-GB" sz="1400" dirty="0"/>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Information</a:t>
                      </a:r>
                      <a:r>
                        <a:rPr lang="en-GB" sz="1400" baseline="0" dirty="0">
                          <a:solidFill>
                            <a:schemeClr val="tx1"/>
                          </a:solidFill>
                          <a:effectLst/>
                          <a:latin typeface="Calibri" panose="020F0502020204030204" pitchFamily="34" charset="0"/>
                          <a:ea typeface="Calibri"/>
                          <a:cs typeface="Calibri" panose="020F0502020204030204" pitchFamily="34" charset="0"/>
                        </a:rPr>
                        <a:t> and Advice Services are support for parents of children and young people with SEND</a:t>
                      </a: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hlinkClick r:id="rId3"/>
                        </a:rPr>
                        <a:t>http://www.iassnorthants.co.uk/Pages/home.aspx</a:t>
                      </a: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rPr>
                        <a:t>Northamptonshire Mental Health Gateway</a:t>
                      </a: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hlinkClick r:id="rId4"/>
                        </a:rPr>
                        <a:t>http://www.asknormen.co.uk/</a:t>
                      </a: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rPr>
                        <a:t>Northants Parent Forum</a:t>
                      </a: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hlinkClick r:id="rId5"/>
                        </a:rPr>
                        <a:t>http://www.npfg.co.uk/</a:t>
                      </a: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baseline="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r>
                        <a:rPr lang="en-GB" sz="1400" baseline="0" dirty="0">
                          <a:solidFill>
                            <a:schemeClr val="tx1"/>
                          </a:solidFill>
                          <a:effectLst/>
                          <a:latin typeface="Calibri" panose="020F0502020204030204" pitchFamily="34" charset="0"/>
                          <a:ea typeface="Calibri"/>
                          <a:cs typeface="Calibri" panose="020F0502020204030204" pitchFamily="34" charset="0"/>
                        </a:rPr>
                        <a:t>Nationwide support for professionals within SEND</a:t>
                      </a:r>
                    </a:p>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hlinkClick r:id="rId6"/>
                        </a:rPr>
                        <a:t>http://www.nasen.org.uk/</a:t>
                      </a: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
        <p:nvSpPr>
          <p:cNvPr id="4" name="Oval Callout 3"/>
          <p:cNvSpPr/>
          <p:nvPr/>
        </p:nvSpPr>
        <p:spPr>
          <a:xfrm>
            <a:off x="228600" y="300708"/>
            <a:ext cx="2362200" cy="1918618"/>
          </a:xfrm>
          <a:prstGeom prst="wedgeEllipseCallout">
            <a:avLst>
              <a:gd name="adj1" fmla="val 48677"/>
              <a:gd name="adj2" fmla="val 54224"/>
            </a:avLst>
          </a:prstGeom>
          <a:solidFill>
            <a:srgbClr val="7030A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600" dirty="0">
                <a:latin typeface="Calibri" panose="020F0502020204030204" pitchFamily="34" charset="0"/>
                <a:cs typeface="Calibri" panose="020F0502020204030204" pitchFamily="34" charset="0"/>
              </a:rPr>
              <a:t>What to do if you are not happy?</a:t>
            </a:r>
          </a:p>
          <a:p>
            <a:pPr algn="ctr"/>
            <a:r>
              <a:rPr lang="en-GB" sz="1600" dirty="0">
                <a:latin typeface="Calibri" panose="020F0502020204030204" pitchFamily="34" charset="0"/>
                <a:cs typeface="Calibri" panose="020F0502020204030204" pitchFamily="34" charset="0"/>
              </a:rPr>
              <a:t> </a:t>
            </a:r>
          </a:p>
          <a:p>
            <a:pPr algn="ctr"/>
            <a:r>
              <a:rPr lang="en-GB" sz="1600" dirty="0">
                <a:latin typeface="Calibri" panose="020F0502020204030204" pitchFamily="34" charset="0"/>
                <a:cs typeface="Calibri" panose="020F0502020204030204" pitchFamily="34" charset="0"/>
              </a:rPr>
              <a:t>Who can you contact for more information?</a:t>
            </a:r>
            <a:endParaRPr lang="en-GB" sz="1600" dirty="0">
              <a:solidFill>
                <a:srgbClr val="000000"/>
              </a:solidFill>
              <a:latin typeface="Calibri" panose="020F0502020204030204" pitchFamily="34" charset="0"/>
              <a:ea typeface="Calibri"/>
              <a:cs typeface="Calibri" panose="020F0502020204030204" pitchFamily="34" charset="0"/>
            </a:endParaRPr>
          </a:p>
        </p:txBody>
      </p:sp>
      <p:sp>
        <p:nvSpPr>
          <p:cNvPr id="2" name="Slide Number Placeholder 1"/>
          <p:cNvSpPr>
            <a:spLocks noGrp="1"/>
          </p:cNvSpPr>
          <p:nvPr>
            <p:ph type="sldNum" sz="quarter" idx="12"/>
          </p:nvPr>
        </p:nvSpPr>
        <p:spPr/>
        <p:txBody>
          <a:bodyPr/>
          <a:lstStyle/>
          <a:p>
            <a:fld id="{289D71E3-7D81-4C24-B9D8-6B108755C64C}" type="slidenum">
              <a:rPr lang="en-US" smtClean="0"/>
              <a:t>12</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3722873692"/>
              </p:ext>
            </p:extLst>
          </p:nvPr>
        </p:nvGraphicFramePr>
        <p:xfrm>
          <a:off x="152400" y="4105274"/>
          <a:ext cx="6141720" cy="2560320"/>
        </p:xfrm>
        <a:graphic>
          <a:graphicData uri="http://schemas.openxmlformats.org/drawingml/2006/table">
            <a:tbl>
              <a:tblPr>
                <a:tableStyleId>{93296810-A885-4BE3-A3E7-6D5BEEA58F35}</a:tableStyleId>
              </a:tblPr>
              <a:tblGrid>
                <a:gridCol w="6141720">
                  <a:extLst>
                    <a:ext uri="{9D8B030D-6E8A-4147-A177-3AD203B41FA5}">
                      <a16:colId xmlns:a16="http://schemas.microsoft.com/office/drawing/2014/main" val="20000"/>
                    </a:ext>
                  </a:extLst>
                </a:gridCol>
              </a:tblGrid>
              <a:tr h="1609726">
                <a:tc>
                  <a:txBody>
                    <a:bodyPr/>
                    <a:lstStyle/>
                    <a:p>
                      <a:pPr algn="l">
                        <a:spcAft>
                          <a:spcPts val="0"/>
                        </a:spcAft>
                      </a:pPr>
                      <a:r>
                        <a:rPr lang="en-GB" sz="1400" dirty="0">
                          <a:solidFill>
                            <a:schemeClr val="tx1"/>
                          </a:solidFill>
                          <a:effectLst/>
                          <a:latin typeface="Calibri" panose="020F0502020204030204" pitchFamily="34" charset="0"/>
                          <a:ea typeface="Calibri"/>
                          <a:cs typeface="Calibri" panose="020F0502020204030204" pitchFamily="34" charset="0"/>
                        </a:rPr>
                        <a:t>Contact names</a:t>
                      </a:r>
                      <a:r>
                        <a:rPr lang="en-GB" sz="1400" baseline="0" dirty="0">
                          <a:solidFill>
                            <a:schemeClr val="tx1"/>
                          </a:solidFill>
                          <a:effectLst/>
                          <a:latin typeface="Calibri" panose="020F0502020204030204" pitchFamily="34" charset="0"/>
                          <a:ea typeface="Calibri"/>
                          <a:cs typeface="Calibri" panose="020F0502020204030204" pitchFamily="34" charset="0"/>
                        </a:rPr>
                        <a:t> of staff are below and can be contacted via the school on 01604 660100</a:t>
                      </a: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lvl="0" algn="l">
                        <a:spcAft>
                          <a:spcPts val="0"/>
                        </a:spcAft>
                        <a:buNone/>
                      </a:pPr>
                      <a:r>
                        <a:rPr lang="en-GB" sz="1400" u="sng" baseline="0" dirty="0">
                          <a:solidFill>
                            <a:schemeClr val="tx1"/>
                          </a:solidFill>
                          <a:effectLst/>
                          <a:latin typeface="Calibri"/>
                          <a:ea typeface="Calibri"/>
                          <a:cs typeface="Calibri"/>
                        </a:rPr>
                        <a:t>Mrs Lucy Kelsall</a:t>
                      </a:r>
                      <a:r>
                        <a:rPr lang="en-GB" sz="1400" baseline="0" dirty="0">
                          <a:solidFill>
                            <a:schemeClr val="tx1"/>
                          </a:solidFill>
                          <a:effectLst/>
                          <a:latin typeface="Calibri"/>
                          <a:ea typeface="Calibri"/>
                          <a:cs typeface="Calibri"/>
                        </a:rPr>
                        <a:t> – Head of School, </a:t>
                      </a:r>
                      <a:r>
                        <a:rPr lang="en-GB" sz="1400" baseline="0">
                          <a:solidFill>
                            <a:schemeClr val="tx1"/>
                          </a:solidFill>
                          <a:effectLst/>
                          <a:latin typeface="Calibri"/>
                          <a:ea typeface="Calibri"/>
                          <a:cs typeface="Calibri"/>
                        </a:rPr>
                        <a:t>Designated Safeguarding Lead (DSL)</a:t>
                      </a:r>
                      <a:endParaRPr lang="en-GB" sz="1400" baseline="0" dirty="0">
                        <a:solidFill>
                          <a:schemeClr val="tx1"/>
                        </a:solidFill>
                        <a:effectLst/>
                        <a:latin typeface="Calibri"/>
                        <a:ea typeface="Calibri"/>
                        <a:cs typeface="Calibri"/>
                      </a:endParaRPr>
                    </a:p>
                    <a:p>
                      <a:pPr lvl="0" algn="l">
                        <a:spcAft>
                          <a:spcPts val="0"/>
                        </a:spcAft>
                        <a:buNone/>
                      </a:pPr>
                      <a:r>
                        <a:rPr lang="en-GB" sz="1400" u="sng" baseline="0">
                          <a:solidFill>
                            <a:schemeClr val="tx1"/>
                          </a:solidFill>
                          <a:effectLst/>
                          <a:latin typeface="Calibri"/>
                          <a:ea typeface="Calibri"/>
                          <a:cs typeface="Calibri"/>
                        </a:rPr>
                        <a:t>Miss Lauren Smith </a:t>
                      </a:r>
                      <a:r>
                        <a:rPr lang="en-GB" sz="1400" baseline="0">
                          <a:solidFill>
                            <a:schemeClr val="tx1"/>
                          </a:solidFill>
                          <a:effectLst/>
                          <a:latin typeface="Calibri"/>
                          <a:ea typeface="Calibri"/>
                          <a:cs typeface="Calibri"/>
                        </a:rPr>
                        <a:t>– SENCo, Deputy Designated Safeguarding Lead (DDSL)</a:t>
                      </a:r>
                      <a:endParaRPr lang="en-GB" sz="1400" baseline="0" dirty="0">
                        <a:solidFill>
                          <a:schemeClr val="tx1"/>
                        </a:solidFill>
                        <a:effectLst/>
                        <a:latin typeface="Calibri"/>
                        <a:ea typeface="Calibri"/>
                        <a:cs typeface="Calibri"/>
                      </a:endParaRPr>
                    </a:p>
                    <a:p>
                      <a:pPr marL="0" marR="0" lvl="0" indent="0" algn="l" rtl="0" eaLnBrk="1" fontAlgn="auto" latinLnBrk="0" hangingPunct="1">
                        <a:lnSpc>
                          <a:spcPct val="100000"/>
                        </a:lnSpc>
                        <a:spcBef>
                          <a:spcPts val="0"/>
                        </a:spcBef>
                        <a:spcAft>
                          <a:spcPts val="0"/>
                        </a:spcAft>
                        <a:buClrTx/>
                        <a:buSzTx/>
                        <a:buFontTx/>
                        <a:buNone/>
                      </a:pPr>
                      <a:r>
                        <a:rPr lang="en-GB" sz="1400" u="sng" baseline="0" dirty="0">
                          <a:solidFill>
                            <a:schemeClr val="tx1"/>
                          </a:solidFill>
                          <a:effectLst/>
                          <a:latin typeface="Calibri"/>
                          <a:ea typeface="Calibri"/>
                          <a:cs typeface="Calibri"/>
                        </a:rPr>
                        <a:t>Mrs. Andrea </a:t>
                      </a:r>
                      <a:r>
                        <a:rPr lang="en-GB" sz="1400" u="sng" baseline="0">
                          <a:solidFill>
                            <a:schemeClr val="tx1"/>
                          </a:solidFill>
                          <a:effectLst/>
                          <a:latin typeface="Calibri"/>
                          <a:ea typeface="Calibri"/>
                          <a:cs typeface="Calibri"/>
                        </a:rPr>
                        <a:t>Munns</a:t>
                      </a:r>
                      <a:r>
                        <a:rPr lang="en-GB" sz="1400" u="sng" baseline="0" dirty="0">
                          <a:solidFill>
                            <a:schemeClr val="tx1"/>
                          </a:solidFill>
                          <a:effectLst/>
                          <a:latin typeface="Calibri"/>
                          <a:ea typeface="Calibri"/>
                          <a:cs typeface="Calibri"/>
                        </a:rPr>
                        <a:t>- </a:t>
                      </a:r>
                      <a:r>
                        <a:rPr lang="en-GB" sz="1400" baseline="0" dirty="0">
                          <a:solidFill>
                            <a:schemeClr val="tx1"/>
                          </a:solidFill>
                          <a:effectLst/>
                          <a:latin typeface="Calibri"/>
                          <a:ea typeface="Calibri"/>
                          <a:cs typeface="Calibri"/>
                        </a:rPr>
                        <a:t>FSW and Deputy Designated Safeguarding Lead (DDSL)</a:t>
                      </a:r>
                    </a:p>
                    <a:p>
                      <a:pPr marL="0" marR="0" lvl="0" indent="0" algn="l">
                        <a:lnSpc>
                          <a:spcPct val="100000"/>
                        </a:lnSpc>
                        <a:spcBef>
                          <a:spcPts val="0"/>
                        </a:spcBef>
                        <a:spcAft>
                          <a:spcPts val="0"/>
                        </a:spcAft>
                        <a:buClrTx/>
                        <a:buSzTx/>
                        <a:buFontTx/>
                        <a:buNone/>
                      </a:pPr>
                      <a:endParaRPr lang="en-GB" sz="1400" baseline="0" dirty="0">
                        <a:solidFill>
                          <a:schemeClr val="tx1"/>
                        </a:solidFill>
                        <a:effectLst/>
                        <a:latin typeface="Calibri"/>
                        <a:ea typeface="Calibri"/>
                        <a:cs typeface="Calibri"/>
                      </a:endParaRPr>
                    </a:p>
                    <a:p>
                      <a:pPr marL="0" marR="0" lvl="0" indent="0" algn="l">
                        <a:lnSpc>
                          <a:spcPct val="100000"/>
                        </a:lnSpc>
                        <a:spcBef>
                          <a:spcPts val="0"/>
                        </a:spcBef>
                        <a:spcAft>
                          <a:spcPts val="0"/>
                        </a:spcAft>
                        <a:buClrTx/>
                        <a:buSzTx/>
                        <a:buFontTx/>
                        <a:buNone/>
                      </a:pPr>
                      <a:r>
                        <a:rPr lang="en-GB" sz="1400" baseline="0" dirty="0">
                          <a:solidFill>
                            <a:schemeClr val="tx1"/>
                          </a:solidFill>
                          <a:effectLst/>
                          <a:latin typeface="Calibri"/>
                          <a:ea typeface="Calibri"/>
                          <a:cs typeface="Calibri"/>
                        </a:rPr>
                        <a:t>Mrs Natalie Jones – SENCo, currently on </a:t>
                      </a:r>
                      <a:r>
                        <a:rPr lang="en-GB" sz="1400" baseline="0">
                          <a:solidFill>
                            <a:schemeClr val="tx1"/>
                          </a:solidFill>
                          <a:effectLst/>
                          <a:latin typeface="Calibri"/>
                          <a:ea typeface="Calibri"/>
                          <a:cs typeface="Calibri"/>
                        </a:rPr>
                        <a:t>maternity</a:t>
                      </a:r>
                      <a:r>
                        <a:rPr lang="en-GB" sz="1400" baseline="0" dirty="0">
                          <a:solidFill>
                            <a:schemeClr val="tx1"/>
                          </a:solidFill>
                          <a:effectLst/>
                          <a:latin typeface="Calibri"/>
                          <a:ea typeface="Calibri"/>
                          <a:cs typeface="Calibri"/>
                        </a:rPr>
                        <a:t> leave </a:t>
                      </a:r>
                    </a:p>
                    <a:p>
                      <a:pPr marL="0" marR="0" lvl="0" indent="0" algn="l">
                        <a:lnSpc>
                          <a:spcPct val="100000"/>
                        </a:lnSpc>
                        <a:spcBef>
                          <a:spcPts val="0"/>
                        </a:spcBef>
                        <a:spcAft>
                          <a:spcPts val="0"/>
                        </a:spcAft>
                        <a:buClrTx/>
                        <a:buSzTx/>
                        <a:buFontTx/>
                        <a:buNone/>
                      </a:pPr>
                      <a:endParaRPr lang="en-GB" sz="1400" baseline="0" dirty="0">
                        <a:solidFill>
                          <a:schemeClr val="tx1"/>
                        </a:solidFill>
                        <a:effectLst/>
                        <a:latin typeface="Calibri"/>
                        <a:ea typeface="Calibri"/>
                        <a:cs typeface="Calibri"/>
                      </a:endParaRPr>
                    </a:p>
                    <a:p>
                      <a:pPr marL="0" marR="0" lvl="0" indent="0" algn="l">
                        <a:lnSpc>
                          <a:spcPct val="100000"/>
                        </a:lnSpc>
                        <a:spcBef>
                          <a:spcPts val="0"/>
                        </a:spcBef>
                        <a:spcAft>
                          <a:spcPts val="0"/>
                        </a:spcAft>
                        <a:buClrTx/>
                        <a:buSzTx/>
                        <a:buFontTx/>
                        <a:buNone/>
                      </a:pPr>
                      <a:endParaRPr lang="en-GB" sz="1400" baseline="0" dirty="0">
                        <a:solidFill>
                          <a:schemeClr val="tx1"/>
                        </a:solidFill>
                        <a:effectLst/>
                        <a:latin typeface="Calibri"/>
                        <a:ea typeface="Calibri"/>
                        <a:cs typeface="Calibri"/>
                      </a:endParaRP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p>
                      <a:pPr algn="l">
                        <a:spcAft>
                          <a:spcPts val="0"/>
                        </a:spcAft>
                      </a:pPr>
                      <a:endParaRPr lang="en-GB" sz="1400" dirty="0">
                        <a:solidFill>
                          <a:schemeClr val="tx1"/>
                        </a:solidFill>
                        <a:effectLst/>
                        <a:latin typeface="Calibri" panose="020F0502020204030204" pitchFamily="34" charset="0"/>
                        <a:ea typeface="Calibri"/>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800667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6" id="{CDF1CE40-D12A-4BBA-8E29-FD301E3A737A}" vid="{E44D8D76-07A2-4151-9426-1A858C999D66}"/>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5456a42-9f2e-463e-be00-20e00b8b4747">
      <Terms xmlns="http://schemas.microsoft.com/office/infopath/2007/PartnerControls"/>
    </lcf76f155ced4ddcb4097134ff3c332f>
    <TaxCatchAll xmlns="c102cf66-6a95-4348-bb8b-2b14b375fa4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67FADB44846B44C8672E06737B6193F" ma:contentTypeVersion="17" ma:contentTypeDescription="Create a new document." ma:contentTypeScope="" ma:versionID="a22366609d747ceda37f487ca62e14db">
  <xsd:schema xmlns:xsd="http://www.w3.org/2001/XMLSchema" xmlns:xs="http://www.w3.org/2001/XMLSchema" xmlns:p="http://schemas.microsoft.com/office/2006/metadata/properties" xmlns:ns2="85456a42-9f2e-463e-be00-20e00b8b4747" xmlns:ns3="c102cf66-6a95-4348-bb8b-2b14b375fa45" targetNamespace="http://schemas.microsoft.com/office/2006/metadata/properties" ma:root="true" ma:fieldsID="dbd471e022de5e4c8ac7eb98d9f0a545" ns2:_="" ns3:_="">
    <xsd:import namespace="85456a42-9f2e-463e-be00-20e00b8b4747"/>
    <xsd:import namespace="c102cf66-6a95-4348-bb8b-2b14b375fa4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456a42-9f2e-463e-be00-20e00b8b47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102cf66-6a95-4348-bb8b-2b14b375fa4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4858f9f0-f2dd-473c-acfb-f153b9663ed1}" ma:internalName="TaxCatchAll" ma:showField="CatchAllData" ma:web="c102cf66-6a95-4348-bb8b-2b14b375fa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A48A19-A147-4EA0-8120-5A930CEEB18C}">
  <ds:schemaRefs>
    <ds:schemaRef ds:uri="http://schemas.openxmlformats.org/package/2006/metadata/core-properties"/>
    <ds:schemaRef ds:uri="http://www.w3.org/XML/1998/namespace"/>
    <ds:schemaRef ds:uri="http://purl.org/dc/dcmitype/"/>
    <ds:schemaRef ds:uri="http://purl.org/dc/terms/"/>
    <ds:schemaRef ds:uri="http://schemas.microsoft.com/office/2006/metadata/properties"/>
    <ds:schemaRef ds:uri="http://purl.org/dc/elements/1.1/"/>
    <ds:schemaRef ds:uri="http://schemas.microsoft.com/office/2006/documentManagement/types"/>
    <ds:schemaRef ds:uri="http://schemas.microsoft.com/office/infopath/2007/PartnerControls"/>
  </ds:schemaRefs>
</ds:datastoreItem>
</file>

<file path=customXml/itemProps2.xml><?xml version="1.0" encoding="utf-8"?>
<ds:datastoreItem xmlns:ds="http://schemas.openxmlformats.org/officeDocument/2006/customXml" ds:itemID="{B1F4DD25-C1C2-46B3-AB30-3E0E2E23E36A}">
  <ds:schemaRefs>
    <ds:schemaRef ds:uri="http://schemas.microsoft.com/sharepoint/v3/contenttype/forms"/>
  </ds:schemaRefs>
</ds:datastoreItem>
</file>

<file path=customXml/itemProps3.xml><?xml version="1.0" encoding="utf-8"?>
<ds:datastoreItem xmlns:ds="http://schemas.openxmlformats.org/officeDocument/2006/customXml" ds:itemID="{F7C5FF77-5DFD-44BC-8DE8-0490D742B87D}"/>
</file>

<file path=docProps/app.xml><?xml version="1.0" encoding="utf-8"?>
<Properties xmlns="http://schemas.openxmlformats.org/officeDocument/2006/extended-properties" xmlns:vt="http://schemas.openxmlformats.org/officeDocument/2006/docPropsVTypes">
  <Template/>
  <TotalTime>5</TotalTime>
  <Words>3230</Words>
  <Application>Microsoft Office PowerPoint</Application>
  <PresentationFormat>Widescreen</PresentationFormat>
  <Paragraphs>191</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Courier New</vt:lpstr>
      <vt:lpstr>Symbol</vt:lpstr>
      <vt:lpstr>Times New Roman</vt:lpstr>
      <vt:lpstr>Children Friends 16x9</vt:lpstr>
      <vt:lpstr>The Abbey Primary School   Local Offer SEND Information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Miss Smith</dc:creator>
  <cp:lastModifiedBy>Miss Smith</cp:lastModifiedBy>
  <cp:revision>29</cp:revision>
  <dcterms:created xsi:type="dcterms:W3CDTF">2013-07-31T14:55:39Z</dcterms:created>
  <dcterms:modified xsi:type="dcterms:W3CDTF">2026-10-13T13:11:14Z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0x010100867FADB44846B44C8672E06737B6193F</vt:lpwstr>
  </property>
</Properties>
</file>